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6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63"/>
    <p:restoredTop sz="94674"/>
  </p:normalViewPr>
  <p:slideViewPr>
    <p:cSldViewPr snapToGrid="0" snapToObjects="1" showGuides="1">
      <p:cViewPr>
        <p:scale>
          <a:sx n="160" d="100"/>
          <a:sy n="160" d="100"/>
        </p:scale>
        <p:origin x="144" y="-9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B08E9E-4BBB-F449-B9B8-E1D58562B851}" type="datetimeFigureOut">
              <a:rPr kumimoji="1" lang="zh-CN" altLang="en-US" smtClean="0"/>
              <a:t>2020/12/17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B6951-95A0-924D-BCF2-349389B2C3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0143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6B6951-95A0-924D-BCF2-349389B2C330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1736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90AD89-C680-6D46-9A29-018050D2DB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6F1E05-8BCA-7344-9CE3-A955CC56C3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648B02-60F6-984F-BC39-03AC170E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1D1490-69ED-2544-A6B0-A2D7C0C6A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D6BB9E-F405-FE4A-9622-254EC62AC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7902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247FB0-117D-1E4B-A249-41B90A86D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60D3BC8-027D-C94C-B271-D4A847279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BC733A-2458-6641-96D5-4EA8C3D18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5DCE07-72D4-B049-A2CB-FB4390900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950783-3EBF-DC42-BD6F-D3A6AAC26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16929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9861A61-769B-DE48-81DB-182C409C8F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0CA168-57B6-ED4A-947F-BF92B68B8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76E8F3-E3B4-174F-BB9C-EA594CFAE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7BD6FF-FD24-994D-9A04-93E31B19F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34E26F-FF6C-F045-A15B-913821C7C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2792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823DDF-E835-164C-8B06-67373CCDF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7DDFEE-9676-B94C-B3ED-B390D7DAD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DC9A97-D021-A340-B5F2-0564E8110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124871-93B5-1A40-AB33-1695B7595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C4C683-79BB-9344-8969-7718C36AB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6448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4D12DA-4CF2-1043-B324-F6DC5F9FF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1D09D1-4304-1F4F-A025-6F18432B5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9A9A97-1003-BF45-8E2F-4DF193DAA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9E82A0-DDF9-F241-98E8-30CB350E0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85CE0-B675-0D4D-96CE-6A84326C1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8621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4EA9B1-99CD-5944-B5DA-889C72C19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C52F88-C8C1-3A4A-B27C-5A0818E2C6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1531BD-6F43-7547-A101-17393658B0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5DA13D-41F7-C544-A95D-E65190547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95152B-4C83-CD40-A6D2-8CEB66423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290C80-2F99-1749-B689-D25948F5E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4589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CB92FE-36FC-2340-9DD4-4F5801F80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E58D99A-1044-0B49-9AD2-26C11D483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2867E9-C361-AF40-B0B1-AADF46088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631D29-444C-FF44-95DF-C84C13D7BF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7910B35-1B3D-604A-9A37-C67BD5D812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D99F8D2-35BB-8743-8775-1389ABEEE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AA389C3-3304-6347-A784-8EDE2879A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68E035D-E3EA-C940-9216-CA1DB9D0B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5729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F1E99B-62EF-DA4A-9F5F-7ABD0FCBA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2E2D45B-130E-E842-80E1-C7B73C98E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4F595F7-BCDF-CC4E-B72E-3262062B8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0141531-99E5-3E4D-9C6E-B1D0702C9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7394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A637B17-0CCD-7741-95E0-21BD11CB3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B7E496F-A096-6140-B478-9B4193842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A0F11E-DD6D-9341-A103-C216CD24B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0982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E3DC95-F341-0741-84C2-932F7FDDC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C6D5E2-B6A0-6748-B190-645AFB1EB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A93146-1F56-114F-952F-FB584682D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2041C9-7FF6-0240-815F-99F5BA0E9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EF44CF-1151-FA48-9B17-145050315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DF37B5-B51E-6D49-9A91-5A4C998D7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5725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33B996-4D5E-4B46-B220-10A6C934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96CA58C-747C-1643-A3AB-1E7552B2FE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4E7F512-FBAC-A04E-97FD-A91886639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166EF4-977B-8246-8D4D-7C87129AE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85AA46-16BD-E648-A0F6-18627DE6A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9EEA46-1CED-CA4B-8DA5-426799BF7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7374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02BF07C-4DB5-634B-82FA-CCD0F449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ECB9A3-BB0C-674E-A461-FEF079ED3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930F29-EE76-9646-9B1E-3175989C8E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957F8-D615-B54E-B952-4AE661619A8F}" type="datetimeFigureOut">
              <a:rPr kumimoji="1" lang="zh-CN" altLang="en-US" smtClean="0"/>
              <a:t>2020/12/16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C28996-41D2-1E4C-B531-C0FB7767C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60E7C1-BB5F-DA4E-83DB-211339268D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9A863-4D30-D343-BEC9-683A04A946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3054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13" Type="http://schemas.openxmlformats.org/officeDocument/2006/relationships/image" Target="../media/image5.png"/><Relationship Id="rId18" Type="http://schemas.microsoft.com/office/2007/relationships/hdphoto" Target="../media/hdphoto12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microsoft.com/office/2007/relationships/hdphoto" Target="../media/hdphoto7.wdp"/><Relationship Id="rId17" Type="http://schemas.microsoft.com/office/2007/relationships/hdphoto" Target="../media/hdphoto11.wdp"/><Relationship Id="rId2" Type="http://schemas.openxmlformats.org/officeDocument/2006/relationships/image" Target="../media/image1.png"/><Relationship Id="rId16" Type="http://schemas.microsoft.com/office/2007/relationships/hdphoto" Target="../media/hdphoto10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microsoft.com/office/2007/relationships/hdphoto" Target="../media/hdphoto6.wdp"/><Relationship Id="rId5" Type="http://schemas.microsoft.com/office/2007/relationships/hdphoto" Target="../media/hdphoto2.wdp"/><Relationship Id="rId15" Type="http://schemas.microsoft.com/office/2007/relationships/hdphoto" Target="../media/hdphoto9.wdp"/><Relationship Id="rId10" Type="http://schemas.microsoft.com/office/2007/relationships/hdphoto" Target="../media/hdphoto5.wdp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microsoft.com/office/2007/relationships/hdphoto" Target="../media/hdphoto8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mkechinov/ecommerce-events-history-in-cosmetics-shop" TargetMode="External"/><Relationship Id="rId2" Type="http://schemas.openxmlformats.org/officeDocument/2006/relationships/hyperlink" Target="https://rees46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tatista.com/topics/871/online-shopping/" TargetMode="External"/><Relationship Id="rId4" Type="http://schemas.openxmlformats.org/officeDocument/2006/relationships/hyperlink" Target="https://www.oberlo.com/blog/ecommerce-statistics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13" Type="http://schemas.openxmlformats.org/officeDocument/2006/relationships/image" Target="../media/image5.png"/><Relationship Id="rId18" Type="http://schemas.microsoft.com/office/2007/relationships/hdphoto" Target="../media/hdphoto12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microsoft.com/office/2007/relationships/hdphoto" Target="../media/hdphoto7.wdp"/><Relationship Id="rId17" Type="http://schemas.microsoft.com/office/2007/relationships/hdphoto" Target="../media/hdphoto11.wdp"/><Relationship Id="rId2" Type="http://schemas.openxmlformats.org/officeDocument/2006/relationships/image" Target="../media/image1.png"/><Relationship Id="rId16" Type="http://schemas.microsoft.com/office/2007/relationships/hdphoto" Target="../media/hdphoto10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microsoft.com/office/2007/relationships/hdphoto" Target="../media/hdphoto6.wdp"/><Relationship Id="rId5" Type="http://schemas.microsoft.com/office/2007/relationships/hdphoto" Target="../media/hdphoto2.wdp"/><Relationship Id="rId15" Type="http://schemas.microsoft.com/office/2007/relationships/hdphoto" Target="../media/hdphoto9.wdp"/><Relationship Id="rId10" Type="http://schemas.microsoft.com/office/2007/relationships/hdphoto" Target="../media/hdphoto5.wdp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microsoft.com/office/2007/relationships/hdphoto" Target="../media/hdphoto8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436BA71D-BF8C-5C4E-92B8-C20C1248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949639">
            <a:off x="10167831" y="-1941500"/>
            <a:ext cx="3194730" cy="319473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6C8D51DD-ABE9-1542-B9D6-74BF2BB297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91316">
            <a:off x="9596388" y="3073881"/>
            <a:ext cx="1189263" cy="1189263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D2338BD8-E5DB-084D-A538-A2AB547138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910367">
            <a:off x="8508709" y="1980167"/>
            <a:ext cx="7763866" cy="7763866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D97B5C49-321F-BD49-A0C7-EFD8C6AF47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  <a14:imgEffect>
                      <a14:sharpenSoften amount="-6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-554263" y="5285359"/>
            <a:ext cx="1690008" cy="1690008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02138834-72EC-E14E-A2BB-70146748A4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1170897">
            <a:off x="3817115" y="2144386"/>
            <a:ext cx="2569227" cy="2569227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17D55AE8-1219-6F45-B7E0-8FDA8F59A4C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  <a14:imgEffect>
                      <a14:sharpenSoften amount="-7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057901">
            <a:off x="9455503" y="957095"/>
            <a:ext cx="1690008" cy="1690008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7D3C5580-C666-734E-AA74-75538CDED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140949">
            <a:off x="6070050" y="2620296"/>
            <a:ext cx="3998177" cy="3998177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A0E542C0-4A93-AA4D-B40C-6B9CA0591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4271571">
            <a:off x="3269439" y="4820203"/>
            <a:ext cx="3050896" cy="3050896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C65E8150-5CA2-674F-ACA1-76003BC411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4375041">
            <a:off x="-218352" y="298495"/>
            <a:ext cx="2531305" cy="2531305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FCAC22CD-3BAA-C643-879C-0C82A7432E7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/>
                    </a14:imgEffect>
                    <a14:imgEffect>
                      <a14:sharpenSoften amount="-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83004">
            <a:off x="7558460" y="-2298028"/>
            <a:ext cx="3705859" cy="3705859"/>
          </a:xfrm>
          <a:prstGeom prst="rect">
            <a:avLst/>
          </a:prstGeom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1A5FE8C9-E3B1-1544-8BAA-8848C71E9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3016008">
            <a:off x="-136000" y="1394788"/>
            <a:ext cx="4782977" cy="4782977"/>
          </a:xfrm>
          <a:prstGeom prst="rect">
            <a:avLst/>
          </a:prstGeom>
        </p:spPr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979ABFEC-5471-2F47-80E3-5311795CA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9554383">
            <a:off x="2550851" y="-909552"/>
            <a:ext cx="3538936" cy="3538936"/>
          </a:xfrm>
          <a:prstGeom prst="rect">
            <a:avLst/>
          </a:prstGeom>
        </p:spPr>
      </p:pic>
      <p:pic>
        <p:nvPicPr>
          <p:cNvPr id="70" name="图片 69">
            <a:extLst>
              <a:ext uri="{FF2B5EF4-FFF2-40B4-BE49-F238E27FC236}">
                <a16:creationId xmlns:a16="http://schemas.microsoft.com/office/drawing/2014/main" id="{5EF29577-5D17-AA42-837B-ACA97786E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584906">
            <a:off x="673233" y="-1969308"/>
            <a:ext cx="1189263" cy="1189263"/>
          </a:xfrm>
          <a:prstGeom prst="rect">
            <a:avLst/>
          </a:prstGeom>
        </p:spPr>
      </p:pic>
      <p:pic>
        <p:nvPicPr>
          <p:cNvPr id="73" name="图片 72">
            <a:extLst>
              <a:ext uri="{FF2B5EF4-FFF2-40B4-BE49-F238E27FC236}">
                <a16:creationId xmlns:a16="http://schemas.microsoft.com/office/drawing/2014/main" id="{7A55A6FA-AEE1-6B46-B325-9F222C6EC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663073">
            <a:off x="5391589" y="-415939"/>
            <a:ext cx="4092124" cy="4092124"/>
          </a:xfrm>
          <a:prstGeom prst="rect">
            <a:avLst/>
          </a:prstGeom>
        </p:spPr>
      </p:pic>
      <p:pic>
        <p:nvPicPr>
          <p:cNvPr id="78" name="图片 77">
            <a:extLst>
              <a:ext uri="{FF2B5EF4-FFF2-40B4-BE49-F238E27FC236}">
                <a16:creationId xmlns:a16="http://schemas.microsoft.com/office/drawing/2014/main" id="{4C7E681B-B72E-7B4D-9AF0-D2A61D353F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  <a14:imgEffect>
                      <a14:sharpenSoften amount="-7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9233265">
            <a:off x="4826005" y="-1808429"/>
            <a:ext cx="2169076" cy="2169076"/>
          </a:xfrm>
          <a:prstGeom prst="rect">
            <a:avLst/>
          </a:prstGeom>
        </p:spPr>
      </p:pic>
      <p:pic>
        <p:nvPicPr>
          <p:cNvPr id="79" name="图片 78">
            <a:extLst>
              <a:ext uri="{FF2B5EF4-FFF2-40B4-BE49-F238E27FC236}">
                <a16:creationId xmlns:a16="http://schemas.microsoft.com/office/drawing/2014/main" id="{6FA52FF7-BC5F-2340-8BF5-B26ED2546E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/>
                    </a14:imgEffect>
                    <a14:imgEffect>
                      <a14:sharpenSoften amount="-7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561005">
            <a:off x="1388554" y="-1312032"/>
            <a:ext cx="1984551" cy="1984551"/>
          </a:xfrm>
          <a:prstGeom prst="rect">
            <a:avLst/>
          </a:prstGeom>
        </p:spPr>
      </p:pic>
      <p:grpSp>
        <p:nvGrpSpPr>
          <p:cNvPr id="80" name="组合 79">
            <a:extLst>
              <a:ext uri="{FF2B5EF4-FFF2-40B4-BE49-F238E27FC236}">
                <a16:creationId xmlns:a16="http://schemas.microsoft.com/office/drawing/2014/main" id="{3D6570B7-48AD-6D41-917E-10C64E51C11D}"/>
              </a:ext>
            </a:extLst>
          </p:cNvPr>
          <p:cNvGrpSpPr/>
          <p:nvPr/>
        </p:nvGrpSpPr>
        <p:grpSpPr>
          <a:xfrm>
            <a:off x="1126310" y="-5623168"/>
            <a:ext cx="7659149" cy="3617820"/>
            <a:chOff x="8604833" y="-330200"/>
            <a:chExt cx="7659149" cy="3617820"/>
          </a:xfrm>
          <a:solidFill>
            <a:schemeClr val="accent1">
              <a:lumMod val="50000"/>
            </a:schemeClr>
          </a:solidFill>
        </p:grpSpPr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306D47E2-2625-DD46-B8AF-556C64F30416}"/>
                </a:ext>
              </a:extLst>
            </p:cNvPr>
            <p:cNvSpPr/>
            <p:nvPr/>
          </p:nvSpPr>
          <p:spPr>
            <a:xfrm>
              <a:off x="8656027" y="-330200"/>
              <a:ext cx="7607955" cy="36178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E1797435-12BB-A44F-A154-853272523002}"/>
                </a:ext>
              </a:extLst>
            </p:cNvPr>
            <p:cNvSpPr txBox="1"/>
            <p:nvPr/>
          </p:nvSpPr>
          <p:spPr>
            <a:xfrm>
              <a:off x="8614268" y="2210269"/>
              <a:ext cx="236555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000" dirty="0" err="1">
                  <a:solidFill>
                    <a:schemeClr val="bg1"/>
                  </a:solidFill>
                </a:rPr>
                <a:t>Qiqin</a:t>
              </a:r>
              <a:r>
                <a:rPr kumimoji="1" lang="en-US" altLang="zh-CN" sz="2000" dirty="0">
                  <a:solidFill>
                    <a:schemeClr val="bg1"/>
                  </a:solidFill>
                </a:rPr>
                <a:t> Yang</a:t>
              </a:r>
              <a:endParaRPr kumimoji="1"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B9AC2BB8-7C1B-7741-B019-C656B27EC565}"/>
                </a:ext>
              </a:extLst>
            </p:cNvPr>
            <p:cNvSpPr/>
            <p:nvPr/>
          </p:nvSpPr>
          <p:spPr>
            <a:xfrm>
              <a:off x="8604833" y="-272066"/>
              <a:ext cx="3334566" cy="769441"/>
            </a:xfrm>
            <a:prstGeom prst="rect">
              <a:avLst/>
            </a:prstGeom>
            <a:grp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4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Final Project</a:t>
              </a: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000F8225-124A-1341-8AAA-3B7071B4DB19}"/>
                </a:ext>
              </a:extLst>
            </p:cNvPr>
            <p:cNvSpPr txBox="1"/>
            <p:nvPr/>
          </p:nvSpPr>
          <p:spPr>
            <a:xfrm>
              <a:off x="8604833" y="460737"/>
              <a:ext cx="7659149" cy="175432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5400" dirty="0">
                  <a:solidFill>
                    <a:schemeClr val="accent2">
                      <a:lumMod val="75000"/>
                    </a:schemeClr>
                  </a:solidFill>
                  <a:cs typeface="Al Bayan Plain" pitchFamily="2" charset="-78"/>
                </a:rPr>
                <a:t>Customer Behavior for a online shop</a:t>
              </a:r>
              <a:endParaRPr kumimoji="1" lang="zh-CN" altLang="en-US" sz="5400" dirty="0">
                <a:solidFill>
                  <a:schemeClr val="accent2">
                    <a:lumMod val="75000"/>
                  </a:schemeClr>
                </a:solidFill>
                <a:cs typeface="Al Bayan Plain" pitchFamily="2" charset="-78"/>
              </a:endParaRPr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8DC68671-7F10-C84F-B29D-FBF35DB96CE3}"/>
                </a:ext>
              </a:extLst>
            </p:cNvPr>
            <p:cNvSpPr/>
            <p:nvPr/>
          </p:nvSpPr>
          <p:spPr>
            <a:xfrm>
              <a:off x="8708429" y="460737"/>
              <a:ext cx="5774241" cy="457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24186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E119F6F-9DE0-3645-8316-9EA397272986}"/>
              </a:ext>
            </a:extLst>
          </p:cNvPr>
          <p:cNvSpPr txBox="1"/>
          <p:nvPr/>
        </p:nvSpPr>
        <p:spPr>
          <a:xfrm>
            <a:off x="3296996" y="2705725"/>
            <a:ext cx="559800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800" b="1" dirty="0">
                <a:solidFill>
                  <a:schemeClr val="accent2">
                    <a:lumMod val="75000"/>
                  </a:schemeClr>
                </a:solidFill>
              </a:rPr>
              <a:t>Thank You</a:t>
            </a:r>
            <a:endParaRPr kumimoji="1" lang="zh-CN" altLang="en-US" sz="8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DEAC189-B332-C44D-BB2B-26FB2582E738}"/>
              </a:ext>
            </a:extLst>
          </p:cNvPr>
          <p:cNvSpPr txBox="1"/>
          <p:nvPr/>
        </p:nvSpPr>
        <p:spPr>
          <a:xfrm>
            <a:off x="0" y="5903893"/>
            <a:ext cx="43027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l"/>
            </a:pPr>
            <a:r>
              <a:rPr kumimoji="1" lang="en-US" altLang="zh-CN" sz="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Data source: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zh-CN" sz="800" b="1" dirty="0">
                <a:solidFill>
                  <a:schemeClr val="accent4">
                    <a:lumMod val="60000"/>
                    <a:lumOff val="40000"/>
                  </a:schemeClr>
                </a:solidFill>
                <a:hlinkClick r:id="rId2"/>
              </a:rPr>
              <a:t>https://rees46.com</a:t>
            </a:r>
            <a:r>
              <a:rPr kumimoji="1" lang="en-US" altLang="zh-CN" sz="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zh-CN" sz="800" b="1" dirty="0">
                <a:solidFill>
                  <a:schemeClr val="accent4">
                    <a:lumMod val="60000"/>
                    <a:lumOff val="40000"/>
                  </a:schemeClr>
                </a:solidFill>
                <a:hlinkClick r:id="rId3"/>
              </a:rPr>
              <a:t>https://www.kaggle.com/mkechinov/ecommerce-events-history-in-cosmetics-shop</a:t>
            </a:r>
            <a:endParaRPr kumimoji="1" lang="en-US" altLang="zh-CN" sz="8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171450" indent="-171450">
              <a:buFont typeface="Wingdings" pitchFamily="2" charset="2"/>
              <a:buChar char="l"/>
            </a:pPr>
            <a:r>
              <a:rPr kumimoji="1" lang="en-US" altLang="zh-CN" sz="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Statistic Quelle: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zh-CN" sz="800" b="1" dirty="0">
                <a:solidFill>
                  <a:schemeClr val="accent4">
                    <a:lumMod val="60000"/>
                    <a:lumOff val="40000"/>
                  </a:schemeClr>
                </a:solidFill>
                <a:hlinkClick r:id="rId4"/>
              </a:rPr>
              <a:t>https://www.oberlo.com/blog/ecommerce-statistics</a:t>
            </a:r>
            <a:endParaRPr kumimoji="1" lang="en-US" altLang="zh-CN" sz="8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kumimoji="1" lang="de-DE" altLang="zh-CN" sz="800" b="1" dirty="0">
                <a:solidFill>
                  <a:schemeClr val="accent4">
                    <a:lumMod val="60000"/>
                    <a:lumOff val="40000"/>
                  </a:schemeClr>
                </a:solidFill>
                <a:hlinkClick r:id="rId5"/>
              </a:rPr>
              <a:t>https://www.statista.com/topics/871/online-shopping/</a:t>
            </a:r>
            <a:endParaRPr kumimoji="1" lang="de-DE" altLang="zh-CN" sz="8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kumimoji="1" lang="de-DE" altLang="zh-CN" sz="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https://</a:t>
            </a:r>
            <a:r>
              <a:rPr kumimoji="1" lang="de-DE" altLang="zh-CN" sz="800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www.statista.com</a:t>
            </a:r>
            <a:r>
              <a:rPr kumimoji="1" lang="de-DE" altLang="zh-CN" sz="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/</a:t>
            </a:r>
            <a:r>
              <a:rPr kumimoji="1" lang="de-DE" altLang="zh-CN" sz="800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statistics</a:t>
            </a:r>
            <a:r>
              <a:rPr kumimoji="1" lang="de-DE" altLang="zh-CN" sz="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/379046/</a:t>
            </a:r>
            <a:r>
              <a:rPr kumimoji="1" lang="de-DE" altLang="zh-CN" sz="800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worldwide-retail-e-commerce-sales</a:t>
            </a:r>
            <a:r>
              <a:rPr kumimoji="1" lang="de-DE" altLang="zh-CN" sz="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/</a:t>
            </a:r>
            <a:endParaRPr kumimoji="1" lang="zh-CN" altLang="en-US" sz="8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745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436BA71D-BF8C-5C4E-92B8-C20C1248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553769">
            <a:off x="9955178" y="4090415"/>
            <a:ext cx="3194730" cy="319473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6C8D51DD-ABE9-1542-B9D6-74BF2BB297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7795446">
            <a:off x="9383735" y="9105796"/>
            <a:ext cx="1189263" cy="1189263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D2338BD8-E5DB-084D-A538-A2AB547138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114497">
            <a:off x="8296056" y="8012082"/>
            <a:ext cx="7763866" cy="7763866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D97B5C49-321F-BD49-A0C7-EFD8C6AF47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  <a14:imgEffect>
                      <a14:sharpenSoften amount="-6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04130">
            <a:off x="-766916" y="11317274"/>
            <a:ext cx="1690008" cy="1690008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02138834-72EC-E14E-A2BB-70146748A4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375027">
            <a:off x="3604462" y="8176301"/>
            <a:ext cx="2569227" cy="2569227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17D55AE8-1219-6F45-B7E0-8FDA8F59A4C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  <a14:imgEffect>
                      <a14:sharpenSoften amount="-7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262031">
            <a:off x="9242850" y="6989010"/>
            <a:ext cx="1690008" cy="1690008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7D3C5580-C666-734E-AA74-75538CDED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45079">
            <a:off x="5857397" y="8652211"/>
            <a:ext cx="3998177" cy="3998177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A0E542C0-4A93-AA4D-B40C-6B9CA0591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475701">
            <a:off x="3056786" y="10852118"/>
            <a:ext cx="3050896" cy="3050896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C65E8150-5CA2-674F-ACA1-76003BC411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579171">
            <a:off x="-431005" y="6330410"/>
            <a:ext cx="2531305" cy="2531305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FCAC22CD-3BAA-C643-879C-0C82A7432E7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/>
                    </a14:imgEffect>
                    <a14:imgEffect>
                      <a14:sharpenSoften amount="-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6987134">
            <a:off x="7345807" y="3733887"/>
            <a:ext cx="3705859" cy="3705859"/>
          </a:xfrm>
          <a:prstGeom prst="rect">
            <a:avLst/>
          </a:prstGeom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1A5FE8C9-E3B1-1544-8BAA-8848C71E9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9220138">
            <a:off x="-348653" y="7426703"/>
            <a:ext cx="4782977" cy="4782977"/>
          </a:xfrm>
          <a:prstGeom prst="rect">
            <a:avLst/>
          </a:prstGeom>
        </p:spPr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979ABFEC-5471-2F47-80E3-5311795CA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758513">
            <a:off x="2338198" y="5122363"/>
            <a:ext cx="3538936" cy="3538936"/>
          </a:xfrm>
          <a:prstGeom prst="rect">
            <a:avLst/>
          </a:prstGeom>
        </p:spPr>
      </p:pic>
      <p:pic>
        <p:nvPicPr>
          <p:cNvPr id="70" name="图片 69">
            <a:extLst>
              <a:ext uri="{FF2B5EF4-FFF2-40B4-BE49-F238E27FC236}">
                <a16:creationId xmlns:a16="http://schemas.microsoft.com/office/drawing/2014/main" id="{5EF29577-5D17-AA42-837B-ACA97786E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/>
                    </a14:imgEffect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789036">
            <a:off x="247802" y="4447426"/>
            <a:ext cx="1189263" cy="1189263"/>
          </a:xfrm>
          <a:prstGeom prst="rect">
            <a:avLst/>
          </a:prstGeom>
        </p:spPr>
      </p:pic>
      <p:pic>
        <p:nvPicPr>
          <p:cNvPr id="73" name="图片 72">
            <a:extLst>
              <a:ext uri="{FF2B5EF4-FFF2-40B4-BE49-F238E27FC236}">
                <a16:creationId xmlns:a16="http://schemas.microsoft.com/office/drawing/2014/main" id="{7A55A6FA-AEE1-6B46-B325-9F222C6EC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867203">
            <a:off x="5178936" y="5615976"/>
            <a:ext cx="4092124" cy="4092124"/>
          </a:xfrm>
          <a:prstGeom prst="rect">
            <a:avLst/>
          </a:prstGeom>
        </p:spPr>
      </p:pic>
      <p:pic>
        <p:nvPicPr>
          <p:cNvPr id="78" name="图片 77">
            <a:extLst>
              <a:ext uri="{FF2B5EF4-FFF2-40B4-BE49-F238E27FC236}">
                <a16:creationId xmlns:a16="http://schemas.microsoft.com/office/drawing/2014/main" id="{4C7E681B-B72E-7B4D-9AF0-D2A61D353F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  <a14:imgEffect>
                      <a14:sharpenSoften amount="-7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437395">
            <a:off x="4613352" y="4223486"/>
            <a:ext cx="2169076" cy="2169076"/>
          </a:xfrm>
          <a:prstGeom prst="rect">
            <a:avLst/>
          </a:prstGeom>
        </p:spPr>
      </p:pic>
      <p:pic>
        <p:nvPicPr>
          <p:cNvPr id="79" name="图片 78">
            <a:extLst>
              <a:ext uri="{FF2B5EF4-FFF2-40B4-BE49-F238E27FC236}">
                <a16:creationId xmlns:a16="http://schemas.microsoft.com/office/drawing/2014/main" id="{6FA52FF7-BC5F-2340-8BF5-B26ED2546E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/>
                    </a14:imgEffect>
                    <a14:imgEffect>
                      <a14:sharpenSoften amount="-7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765135">
            <a:off x="1175901" y="4719883"/>
            <a:ext cx="1984551" cy="1984551"/>
          </a:xfrm>
          <a:prstGeom prst="rect">
            <a:avLst/>
          </a:prstGeom>
        </p:spPr>
      </p:pic>
      <p:grpSp>
        <p:nvGrpSpPr>
          <p:cNvPr id="80" name="组合 79">
            <a:extLst>
              <a:ext uri="{FF2B5EF4-FFF2-40B4-BE49-F238E27FC236}">
                <a16:creationId xmlns:a16="http://schemas.microsoft.com/office/drawing/2014/main" id="{3D6570B7-48AD-6D41-917E-10C64E51C11D}"/>
              </a:ext>
            </a:extLst>
          </p:cNvPr>
          <p:cNvGrpSpPr/>
          <p:nvPr/>
        </p:nvGrpSpPr>
        <p:grpSpPr>
          <a:xfrm>
            <a:off x="1095940" y="1073974"/>
            <a:ext cx="7817416" cy="3617820"/>
            <a:chOff x="8604833" y="-330200"/>
            <a:chExt cx="7817416" cy="3617820"/>
          </a:xfrm>
          <a:solidFill>
            <a:schemeClr val="accent1">
              <a:lumMod val="50000"/>
            </a:schemeClr>
          </a:solidFill>
        </p:grpSpPr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306D47E2-2625-DD46-B8AF-556C64F30416}"/>
                </a:ext>
              </a:extLst>
            </p:cNvPr>
            <p:cNvSpPr/>
            <p:nvPr/>
          </p:nvSpPr>
          <p:spPr>
            <a:xfrm>
              <a:off x="8656027" y="-330200"/>
              <a:ext cx="7607955" cy="36178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E1797435-12BB-A44F-A154-853272523002}"/>
                </a:ext>
              </a:extLst>
            </p:cNvPr>
            <p:cNvSpPr txBox="1"/>
            <p:nvPr/>
          </p:nvSpPr>
          <p:spPr>
            <a:xfrm>
              <a:off x="8656027" y="2497833"/>
              <a:ext cx="2365550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000" dirty="0" err="1">
                  <a:solidFill>
                    <a:schemeClr val="bg1"/>
                  </a:solidFill>
                </a:rPr>
                <a:t>Qiqin</a:t>
              </a:r>
              <a:r>
                <a:rPr kumimoji="1" lang="en-US" altLang="zh-CN" sz="2000" dirty="0">
                  <a:solidFill>
                    <a:schemeClr val="bg1"/>
                  </a:solidFill>
                </a:rPr>
                <a:t> Yang</a:t>
              </a:r>
              <a:endParaRPr kumimoji="1"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B9AC2BB8-7C1B-7741-B019-C656B27EC565}"/>
                </a:ext>
              </a:extLst>
            </p:cNvPr>
            <p:cNvSpPr/>
            <p:nvPr/>
          </p:nvSpPr>
          <p:spPr>
            <a:xfrm>
              <a:off x="8604833" y="-272066"/>
              <a:ext cx="3334566" cy="769441"/>
            </a:xfrm>
            <a:prstGeom prst="rect">
              <a:avLst/>
            </a:prstGeom>
            <a:grp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4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Final Project</a:t>
              </a: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000F8225-124A-1341-8AAA-3B7071B4DB19}"/>
                </a:ext>
              </a:extLst>
            </p:cNvPr>
            <p:cNvSpPr txBox="1"/>
            <p:nvPr/>
          </p:nvSpPr>
          <p:spPr>
            <a:xfrm>
              <a:off x="8604833" y="460737"/>
              <a:ext cx="7817416" cy="193899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6000" dirty="0">
                  <a:solidFill>
                    <a:schemeClr val="accent2">
                      <a:lumMod val="75000"/>
                    </a:schemeClr>
                  </a:solidFill>
                  <a:cs typeface="Al Bayan Plain" pitchFamily="2" charset="-78"/>
                </a:rPr>
                <a:t>Customers' Behavior in an online shop</a:t>
              </a:r>
              <a:endParaRPr kumimoji="1" lang="zh-CN" altLang="en-US" sz="6000" dirty="0">
                <a:solidFill>
                  <a:schemeClr val="accent2">
                    <a:lumMod val="75000"/>
                  </a:schemeClr>
                </a:solidFill>
                <a:cs typeface="Al Bayan Plain" pitchFamily="2" charset="-78"/>
              </a:endParaRPr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8DC68671-7F10-C84F-B29D-FBF35DB96CE3}"/>
                </a:ext>
              </a:extLst>
            </p:cNvPr>
            <p:cNvSpPr/>
            <p:nvPr/>
          </p:nvSpPr>
          <p:spPr>
            <a:xfrm>
              <a:off x="8708429" y="460737"/>
              <a:ext cx="5774241" cy="457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73752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>
            <a:extLst>
              <a:ext uri="{FF2B5EF4-FFF2-40B4-BE49-F238E27FC236}">
                <a16:creationId xmlns:a16="http://schemas.microsoft.com/office/drawing/2014/main" id="{B63F6A1C-6F92-754B-B208-3B8F163F6267}"/>
              </a:ext>
            </a:extLst>
          </p:cNvPr>
          <p:cNvGrpSpPr/>
          <p:nvPr/>
        </p:nvGrpSpPr>
        <p:grpSpPr>
          <a:xfrm>
            <a:off x="1151737" y="1823635"/>
            <a:ext cx="1624406" cy="1624406"/>
            <a:chOff x="3851238" y="1656677"/>
            <a:chExt cx="1624406" cy="1624406"/>
          </a:xfrm>
        </p:grpSpPr>
        <p:sp>
          <p:nvSpPr>
            <p:cNvPr id="28" name="任意形状 27">
              <a:extLst>
                <a:ext uri="{FF2B5EF4-FFF2-40B4-BE49-F238E27FC236}">
                  <a16:creationId xmlns:a16="http://schemas.microsoft.com/office/drawing/2014/main" id="{937BEDA4-A3BA-B640-99B4-50C078453DF2}"/>
                </a:ext>
              </a:extLst>
            </p:cNvPr>
            <p:cNvSpPr/>
            <p:nvPr/>
          </p:nvSpPr>
          <p:spPr>
            <a:xfrm>
              <a:off x="3966879" y="1772319"/>
              <a:ext cx="1393122" cy="696560"/>
            </a:xfrm>
            <a:custGeom>
              <a:avLst/>
              <a:gdLst>
                <a:gd name="connsiteX0" fmla="*/ 696561 w 1393122"/>
                <a:gd name="connsiteY0" fmla="*/ 0 h 696560"/>
                <a:gd name="connsiteX1" fmla="*/ 1378970 w 1393122"/>
                <a:gd name="connsiteY1" fmla="*/ 556180 h 696560"/>
                <a:gd name="connsiteX2" fmla="*/ 1393122 w 1393122"/>
                <a:gd name="connsiteY2" fmla="*/ 696560 h 696560"/>
                <a:gd name="connsiteX3" fmla="*/ 0 w 1393122"/>
                <a:gd name="connsiteY3" fmla="*/ 696560 h 696560"/>
                <a:gd name="connsiteX4" fmla="*/ 14152 w 1393122"/>
                <a:gd name="connsiteY4" fmla="*/ 556180 h 696560"/>
                <a:gd name="connsiteX5" fmla="*/ 696561 w 1393122"/>
                <a:gd name="connsiteY5" fmla="*/ 0 h 696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3122" h="696560">
                  <a:moveTo>
                    <a:pt x="696561" y="0"/>
                  </a:moveTo>
                  <a:cubicBezTo>
                    <a:pt x="1033174" y="0"/>
                    <a:pt x="1314019" y="238769"/>
                    <a:pt x="1378970" y="556180"/>
                  </a:cubicBezTo>
                  <a:lnTo>
                    <a:pt x="1393122" y="696560"/>
                  </a:lnTo>
                  <a:lnTo>
                    <a:pt x="0" y="696560"/>
                  </a:lnTo>
                  <a:lnTo>
                    <a:pt x="14152" y="556180"/>
                  </a:lnTo>
                  <a:cubicBezTo>
                    <a:pt x="79103" y="238769"/>
                    <a:pt x="359949" y="0"/>
                    <a:pt x="696561" y="0"/>
                  </a:cubicBez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任意形状 26">
              <a:extLst>
                <a:ext uri="{FF2B5EF4-FFF2-40B4-BE49-F238E27FC236}">
                  <a16:creationId xmlns:a16="http://schemas.microsoft.com/office/drawing/2014/main" id="{07BE1355-1566-7E41-9CF7-95291F934112}"/>
                </a:ext>
              </a:extLst>
            </p:cNvPr>
            <p:cNvSpPr/>
            <p:nvPr/>
          </p:nvSpPr>
          <p:spPr>
            <a:xfrm>
              <a:off x="3851238" y="2468879"/>
              <a:ext cx="1624406" cy="812204"/>
            </a:xfrm>
            <a:custGeom>
              <a:avLst/>
              <a:gdLst>
                <a:gd name="connsiteX0" fmla="*/ 0 w 1624406"/>
                <a:gd name="connsiteY0" fmla="*/ 0 h 812204"/>
                <a:gd name="connsiteX1" fmla="*/ 115641 w 1624406"/>
                <a:gd name="connsiteY1" fmla="*/ 0 h 812204"/>
                <a:gd name="connsiteX2" fmla="*/ 115641 w 1624406"/>
                <a:gd name="connsiteY2" fmla="*/ 1 h 812204"/>
                <a:gd name="connsiteX3" fmla="*/ 812202 w 1624406"/>
                <a:gd name="connsiteY3" fmla="*/ 696562 h 812204"/>
                <a:gd name="connsiteX4" fmla="*/ 1508763 w 1624406"/>
                <a:gd name="connsiteY4" fmla="*/ 1 h 812204"/>
                <a:gd name="connsiteX5" fmla="*/ 1508763 w 1624406"/>
                <a:gd name="connsiteY5" fmla="*/ 0 h 812204"/>
                <a:gd name="connsiteX6" fmla="*/ 1624406 w 1624406"/>
                <a:gd name="connsiteY6" fmla="*/ 0 h 812204"/>
                <a:gd name="connsiteX7" fmla="*/ 1624406 w 1624406"/>
                <a:gd name="connsiteY7" fmla="*/ 1 h 812204"/>
                <a:gd name="connsiteX8" fmla="*/ 812203 w 1624406"/>
                <a:gd name="connsiteY8" fmla="*/ 812204 h 812204"/>
                <a:gd name="connsiteX9" fmla="*/ 0 w 1624406"/>
                <a:gd name="connsiteY9" fmla="*/ 1 h 812204"/>
                <a:gd name="connsiteX10" fmla="*/ 0 w 1624406"/>
                <a:gd name="connsiteY10" fmla="*/ 0 h 8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4">
                  <a:moveTo>
                    <a:pt x="0" y="0"/>
                  </a:moveTo>
                  <a:lnTo>
                    <a:pt x="115641" y="0"/>
                  </a:lnTo>
                  <a:lnTo>
                    <a:pt x="115641" y="1"/>
                  </a:lnTo>
                  <a:cubicBezTo>
                    <a:pt x="115641" y="384701"/>
                    <a:pt x="427502" y="696562"/>
                    <a:pt x="812202" y="696562"/>
                  </a:cubicBezTo>
                  <a:cubicBezTo>
                    <a:pt x="1196902" y="696562"/>
                    <a:pt x="1508763" y="384701"/>
                    <a:pt x="1508763" y="1"/>
                  </a:cubicBezTo>
                  <a:lnTo>
                    <a:pt x="1508763" y="0"/>
                  </a:lnTo>
                  <a:lnTo>
                    <a:pt x="1624406" y="0"/>
                  </a:lnTo>
                  <a:lnTo>
                    <a:pt x="1624406" y="1"/>
                  </a:lnTo>
                  <a:cubicBezTo>
                    <a:pt x="1624406" y="448568"/>
                    <a:pt x="1260770" y="812204"/>
                    <a:pt x="812203" y="812204"/>
                  </a:cubicBezTo>
                  <a:cubicBezTo>
                    <a:pt x="363636" y="812204"/>
                    <a:pt x="0" y="448568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任意形状 25">
              <a:extLst>
                <a:ext uri="{FF2B5EF4-FFF2-40B4-BE49-F238E27FC236}">
                  <a16:creationId xmlns:a16="http://schemas.microsoft.com/office/drawing/2014/main" id="{95C5EE20-67D4-D64A-A115-223A498F08F9}"/>
                </a:ext>
              </a:extLst>
            </p:cNvPr>
            <p:cNvSpPr/>
            <p:nvPr/>
          </p:nvSpPr>
          <p:spPr>
            <a:xfrm>
              <a:off x="3851238" y="1656677"/>
              <a:ext cx="1624406" cy="812202"/>
            </a:xfrm>
            <a:custGeom>
              <a:avLst/>
              <a:gdLst>
                <a:gd name="connsiteX0" fmla="*/ 812203 w 1624406"/>
                <a:gd name="connsiteY0" fmla="*/ 0 h 812202"/>
                <a:gd name="connsiteX1" fmla="*/ 1620213 w 1624406"/>
                <a:gd name="connsiteY1" fmla="*/ 729160 h 812202"/>
                <a:gd name="connsiteX2" fmla="*/ 1624406 w 1624406"/>
                <a:gd name="connsiteY2" fmla="*/ 812202 h 812202"/>
                <a:gd name="connsiteX3" fmla="*/ 1508763 w 1624406"/>
                <a:gd name="connsiteY3" fmla="*/ 812202 h 812202"/>
                <a:gd name="connsiteX4" fmla="*/ 1494611 w 1624406"/>
                <a:gd name="connsiteY4" fmla="*/ 671822 h 812202"/>
                <a:gd name="connsiteX5" fmla="*/ 812202 w 1624406"/>
                <a:gd name="connsiteY5" fmla="*/ 115642 h 812202"/>
                <a:gd name="connsiteX6" fmla="*/ 129793 w 1624406"/>
                <a:gd name="connsiteY6" fmla="*/ 671822 h 812202"/>
                <a:gd name="connsiteX7" fmla="*/ 115641 w 1624406"/>
                <a:gd name="connsiteY7" fmla="*/ 812202 h 812202"/>
                <a:gd name="connsiteX8" fmla="*/ 0 w 1624406"/>
                <a:gd name="connsiteY8" fmla="*/ 812202 h 812202"/>
                <a:gd name="connsiteX9" fmla="*/ 4193 w 1624406"/>
                <a:gd name="connsiteY9" fmla="*/ 729160 h 812202"/>
                <a:gd name="connsiteX10" fmla="*/ 812203 w 1624406"/>
                <a:gd name="connsiteY10" fmla="*/ 0 h 81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2">
                  <a:moveTo>
                    <a:pt x="812203" y="0"/>
                  </a:moveTo>
                  <a:cubicBezTo>
                    <a:pt x="1232735" y="0"/>
                    <a:pt x="1578620" y="319602"/>
                    <a:pt x="1620213" y="729160"/>
                  </a:cubicBezTo>
                  <a:lnTo>
                    <a:pt x="1624406" y="812202"/>
                  </a:lnTo>
                  <a:lnTo>
                    <a:pt x="1508763" y="812202"/>
                  </a:lnTo>
                  <a:lnTo>
                    <a:pt x="1494611" y="671822"/>
                  </a:lnTo>
                  <a:cubicBezTo>
                    <a:pt x="1429660" y="354411"/>
                    <a:pt x="1148815" y="115642"/>
                    <a:pt x="812202" y="115642"/>
                  </a:cubicBezTo>
                  <a:cubicBezTo>
                    <a:pt x="475590" y="115642"/>
                    <a:pt x="194744" y="354411"/>
                    <a:pt x="129793" y="671822"/>
                  </a:cubicBezTo>
                  <a:lnTo>
                    <a:pt x="115641" y="812202"/>
                  </a:lnTo>
                  <a:lnTo>
                    <a:pt x="0" y="812202"/>
                  </a:lnTo>
                  <a:lnTo>
                    <a:pt x="4193" y="729160"/>
                  </a:lnTo>
                  <a:cubicBezTo>
                    <a:pt x="45786" y="319602"/>
                    <a:pt x="391672" y="0"/>
                    <a:pt x="812203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B627CFA1-881C-1241-9BBD-AC935A795654}"/>
              </a:ext>
            </a:extLst>
          </p:cNvPr>
          <p:cNvGrpSpPr/>
          <p:nvPr/>
        </p:nvGrpSpPr>
        <p:grpSpPr>
          <a:xfrm>
            <a:off x="3901710" y="1804589"/>
            <a:ext cx="1624406" cy="1624406"/>
            <a:chOff x="3851238" y="1656677"/>
            <a:chExt cx="1624406" cy="1624406"/>
          </a:xfrm>
        </p:grpSpPr>
        <p:sp>
          <p:nvSpPr>
            <p:cNvPr id="31" name="任意形状 30">
              <a:extLst>
                <a:ext uri="{FF2B5EF4-FFF2-40B4-BE49-F238E27FC236}">
                  <a16:creationId xmlns:a16="http://schemas.microsoft.com/office/drawing/2014/main" id="{36A6BD82-8807-A443-98B8-E893DE6BD19C}"/>
                </a:ext>
              </a:extLst>
            </p:cNvPr>
            <p:cNvSpPr/>
            <p:nvPr/>
          </p:nvSpPr>
          <p:spPr>
            <a:xfrm>
              <a:off x="3966879" y="1772319"/>
              <a:ext cx="1393122" cy="696560"/>
            </a:xfrm>
            <a:custGeom>
              <a:avLst/>
              <a:gdLst>
                <a:gd name="connsiteX0" fmla="*/ 696561 w 1393122"/>
                <a:gd name="connsiteY0" fmla="*/ 0 h 696560"/>
                <a:gd name="connsiteX1" fmla="*/ 1378970 w 1393122"/>
                <a:gd name="connsiteY1" fmla="*/ 556180 h 696560"/>
                <a:gd name="connsiteX2" fmla="*/ 1393122 w 1393122"/>
                <a:gd name="connsiteY2" fmla="*/ 696560 h 696560"/>
                <a:gd name="connsiteX3" fmla="*/ 0 w 1393122"/>
                <a:gd name="connsiteY3" fmla="*/ 696560 h 696560"/>
                <a:gd name="connsiteX4" fmla="*/ 14152 w 1393122"/>
                <a:gd name="connsiteY4" fmla="*/ 556180 h 696560"/>
                <a:gd name="connsiteX5" fmla="*/ 696561 w 1393122"/>
                <a:gd name="connsiteY5" fmla="*/ 0 h 696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3122" h="696560">
                  <a:moveTo>
                    <a:pt x="696561" y="0"/>
                  </a:moveTo>
                  <a:cubicBezTo>
                    <a:pt x="1033174" y="0"/>
                    <a:pt x="1314019" y="238769"/>
                    <a:pt x="1378970" y="556180"/>
                  </a:cubicBezTo>
                  <a:lnTo>
                    <a:pt x="1393122" y="696560"/>
                  </a:lnTo>
                  <a:lnTo>
                    <a:pt x="0" y="696560"/>
                  </a:lnTo>
                  <a:lnTo>
                    <a:pt x="14152" y="556180"/>
                  </a:lnTo>
                  <a:cubicBezTo>
                    <a:pt x="79103" y="238769"/>
                    <a:pt x="359949" y="0"/>
                    <a:pt x="696561" y="0"/>
                  </a:cubicBez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任意形状 31">
              <a:extLst>
                <a:ext uri="{FF2B5EF4-FFF2-40B4-BE49-F238E27FC236}">
                  <a16:creationId xmlns:a16="http://schemas.microsoft.com/office/drawing/2014/main" id="{E4B762AE-CF0E-0B44-9028-7C873082BB6C}"/>
                </a:ext>
              </a:extLst>
            </p:cNvPr>
            <p:cNvSpPr/>
            <p:nvPr/>
          </p:nvSpPr>
          <p:spPr>
            <a:xfrm>
              <a:off x="3851238" y="2468879"/>
              <a:ext cx="1624406" cy="812204"/>
            </a:xfrm>
            <a:custGeom>
              <a:avLst/>
              <a:gdLst>
                <a:gd name="connsiteX0" fmla="*/ 0 w 1624406"/>
                <a:gd name="connsiteY0" fmla="*/ 0 h 812204"/>
                <a:gd name="connsiteX1" fmla="*/ 115641 w 1624406"/>
                <a:gd name="connsiteY1" fmla="*/ 0 h 812204"/>
                <a:gd name="connsiteX2" fmla="*/ 115641 w 1624406"/>
                <a:gd name="connsiteY2" fmla="*/ 1 h 812204"/>
                <a:gd name="connsiteX3" fmla="*/ 812202 w 1624406"/>
                <a:gd name="connsiteY3" fmla="*/ 696562 h 812204"/>
                <a:gd name="connsiteX4" fmla="*/ 1508763 w 1624406"/>
                <a:gd name="connsiteY4" fmla="*/ 1 h 812204"/>
                <a:gd name="connsiteX5" fmla="*/ 1508763 w 1624406"/>
                <a:gd name="connsiteY5" fmla="*/ 0 h 812204"/>
                <a:gd name="connsiteX6" fmla="*/ 1624406 w 1624406"/>
                <a:gd name="connsiteY6" fmla="*/ 0 h 812204"/>
                <a:gd name="connsiteX7" fmla="*/ 1624406 w 1624406"/>
                <a:gd name="connsiteY7" fmla="*/ 1 h 812204"/>
                <a:gd name="connsiteX8" fmla="*/ 812203 w 1624406"/>
                <a:gd name="connsiteY8" fmla="*/ 812204 h 812204"/>
                <a:gd name="connsiteX9" fmla="*/ 0 w 1624406"/>
                <a:gd name="connsiteY9" fmla="*/ 1 h 812204"/>
                <a:gd name="connsiteX10" fmla="*/ 0 w 1624406"/>
                <a:gd name="connsiteY10" fmla="*/ 0 h 8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4">
                  <a:moveTo>
                    <a:pt x="0" y="0"/>
                  </a:moveTo>
                  <a:lnTo>
                    <a:pt x="115641" y="0"/>
                  </a:lnTo>
                  <a:lnTo>
                    <a:pt x="115641" y="1"/>
                  </a:lnTo>
                  <a:cubicBezTo>
                    <a:pt x="115641" y="384701"/>
                    <a:pt x="427502" y="696562"/>
                    <a:pt x="812202" y="696562"/>
                  </a:cubicBezTo>
                  <a:cubicBezTo>
                    <a:pt x="1196902" y="696562"/>
                    <a:pt x="1508763" y="384701"/>
                    <a:pt x="1508763" y="1"/>
                  </a:cubicBezTo>
                  <a:lnTo>
                    <a:pt x="1508763" y="0"/>
                  </a:lnTo>
                  <a:lnTo>
                    <a:pt x="1624406" y="0"/>
                  </a:lnTo>
                  <a:lnTo>
                    <a:pt x="1624406" y="1"/>
                  </a:lnTo>
                  <a:cubicBezTo>
                    <a:pt x="1624406" y="448568"/>
                    <a:pt x="1260770" y="812204"/>
                    <a:pt x="812203" y="812204"/>
                  </a:cubicBezTo>
                  <a:cubicBezTo>
                    <a:pt x="363636" y="812204"/>
                    <a:pt x="0" y="448568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任意形状 32">
              <a:extLst>
                <a:ext uri="{FF2B5EF4-FFF2-40B4-BE49-F238E27FC236}">
                  <a16:creationId xmlns:a16="http://schemas.microsoft.com/office/drawing/2014/main" id="{01075B83-58F9-8F43-94C0-0C5C30EB689B}"/>
                </a:ext>
              </a:extLst>
            </p:cNvPr>
            <p:cNvSpPr/>
            <p:nvPr/>
          </p:nvSpPr>
          <p:spPr>
            <a:xfrm>
              <a:off x="3851238" y="1656677"/>
              <a:ext cx="1624406" cy="812202"/>
            </a:xfrm>
            <a:custGeom>
              <a:avLst/>
              <a:gdLst>
                <a:gd name="connsiteX0" fmla="*/ 812203 w 1624406"/>
                <a:gd name="connsiteY0" fmla="*/ 0 h 812202"/>
                <a:gd name="connsiteX1" fmla="*/ 1620213 w 1624406"/>
                <a:gd name="connsiteY1" fmla="*/ 729160 h 812202"/>
                <a:gd name="connsiteX2" fmla="*/ 1624406 w 1624406"/>
                <a:gd name="connsiteY2" fmla="*/ 812202 h 812202"/>
                <a:gd name="connsiteX3" fmla="*/ 1508763 w 1624406"/>
                <a:gd name="connsiteY3" fmla="*/ 812202 h 812202"/>
                <a:gd name="connsiteX4" fmla="*/ 1494611 w 1624406"/>
                <a:gd name="connsiteY4" fmla="*/ 671822 h 812202"/>
                <a:gd name="connsiteX5" fmla="*/ 812202 w 1624406"/>
                <a:gd name="connsiteY5" fmla="*/ 115642 h 812202"/>
                <a:gd name="connsiteX6" fmla="*/ 129793 w 1624406"/>
                <a:gd name="connsiteY6" fmla="*/ 671822 h 812202"/>
                <a:gd name="connsiteX7" fmla="*/ 115641 w 1624406"/>
                <a:gd name="connsiteY7" fmla="*/ 812202 h 812202"/>
                <a:gd name="connsiteX8" fmla="*/ 0 w 1624406"/>
                <a:gd name="connsiteY8" fmla="*/ 812202 h 812202"/>
                <a:gd name="connsiteX9" fmla="*/ 4193 w 1624406"/>
                <a:gd name="connsiteY9" fmla="*/ 729160 h 812202"/>
                <a:gd name="connsiteX10" fmla="*/ 812203 w 1624406"/>
                <a:gd name="connsiteY10" fmla="*/ 0 h 81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2">
                  <a:moveTo>
                    <a:pt x="812203" y="0"/>
                  </a:moveTo>
                  <a:cubicBezTo>
                    <a:pt x="1232735" y="0"/>
                    <a:pt x="1578620" y="319602"/>
                    <a:pt x="1620213" y="729160"/>
                  </a:cubicBezTo>
                  <a:lnTo>
                    <a:pt x="1624406" y="812202"/>
                  </a:lnTo>
                  <a:lnTo>
                    <a:pt x="1508763" y="812202"/>
                  </a:lnTo>
                  <a:lnTo>
                    <a:pt x="1494611" y="671822"/>
                  </a:lnTo>
                  <a:cubicBezTo>
                    <a:pt x="1429660" y="354411"/>
                    <a:pt x="1148815" y="115642"/>
                    <a:pt x="812202" y="115642"/>
                  </a:cubicBezTo>
                  <a:cubicBezTo>
                    <a:pt x="475590" y="115642"/>
                    <a:pt x="194744" y="354411"/>
                    <a:pt x="129793" y="671822"/>
                  </a:cubicBezTo>
                  <a:lnTo>
                    <a:pt x="115641" y="812202"/>
                  </a:lnTo>
                  <a:lnTo>
                    <a:pt x="0" y="812202"/>
                  </a:lnTo>
                  <a:lnTo>
                    <a:pt x="4193" y="729160"/>
                  </a:lnTo>
                  <a:cubicBezTo>
                    <a:pt x="45786" y="319602"/>
                    <a:pt x="391672" y="0"/>
                    <a:pt x="812203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086B621-926A-1340-AA88-9033FA20D690}"/>
              </a:ext>
            </a:extLst>
          </p:cNvPr>
          <p:cNvGrpSpPr/>
          <p:nvPr/>
        </p:nvGrpSpPr>
        <p:grpSpPr>
          <a:xfrm>
            <a:off x="6675635" y="1823635"/>
            <a:ext cx="1624406" cy="1624406"/>
            <a:chOff x="3851238" y="1656677"/>
            <a:chExt cx="1624406" cy="1624406"/>
          </a:xfrm>
        </p:grpSpPr>
        <p:sp>
          <p:nvSpPr>
            <p:cNvPr id="35" name="任意形状 34">
              <a:extLst>
                <a:ext uri="{FF2B5EF4-FFF2-40B4-BE49-F238E27FC236}">
                  <a16:creationId xmlns:a16="http://schemas.microsoft.com/office/drawing/2014/main" id="{44934FD7-8833-4A4A-903B-8EAB3CFB4CCF}"/>
                </a:ext>
              </a:extLst>
            </p:cNvPr>
            <p:cNvSpPr/>
            <p:nvPr/>
          </p:nvSpPr>
          <p:spPr>
            <a:xfrm>
              <a:off x="3966879" y="1772319"/>
              <a:ext cx="1393122" cy="696560"/>
            </a:xfrm>
            <a:custGeom>
              <a:avLst/>
              <a:gdLst>
                <a:gd name="connsiteX0" fmla="*/ 696561 w 1393122"/>
                <a:gd name="connsiteY0" fmla="*/ 0 h 696560"/>
                <a:gd name="connsiteX1" fmla="*/ 1378970 w 1393122"/>
                <a:gd name="connsiteY1" fmla="*/ 556180 h 696560"/>
                <a:gd name="connsiteX2" fmla="*/ 1393122 w 1393122"/>
                <a:gd name="connsiteY2" fmla="*/ 696560 h 696560"/>
                <a:gd name="connsiteX3" fmla="*/ 0 w 1393122"/>
                <a:gd name="connsiteY3" fmla="*/ 696560 h 696560"/>
                <a:gd name="connsiteX4" fmla="*/ 14152 w 1393122"/>
                <a:gd name="connsiteY4" fmla="*/ 556180 h 696560"/>
                <a:gd name="connsiteX5" fmla="*/ 696561 w 1393122"/>
                <a:gd name="connsiteY5" fmla="*/ 0 h 696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3122" h="696560">
                  <a:moveTo>
                    <a:pt x="696561" y="0"/>
                  </a:moveTo>
                  <a:cubicBezTo>
                    <a:pt x="1033174" y="0"/>
                    <a:pt x="1314019" y="238769"/>
                    <a:pt x="1378970" y="556180"/>
                  </a:cubicBezTo>
                  <a:lnTo>
                    <a:pt x="1393122" y="696560"/>
                  </a:lnTo>
                  <a:lnTo>
                    <a:pt x="0" y="696560"/>
                  </a:lnTo>
                  <a:lnTo>
                    <a:pt x="14152" y="556180"/>
                  </a:lnTo>
                  <a:cubicBezTo>
                    <a:pt x="79103" y="238769"/>
                    <a:pt x="359949" y="0"/>
                    <a:pt x="696561" y="0"/>
                  </a:cubicBez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任意形状 35">
              <a:extLst>
                <a:ext uri="{FF2B5EF4-FFF2-40B4-BE49-F238E27FC236}">
                  <a16:creationId xmlns:a16="http://schemas.microsoft.com/office/drawing/2014/main" id="{7290D3C9-CF3E-4247-9D33-034C25DDDEE0}"/>
                </a:ext>
              </a:extLst>
            </p:cNvPr>
            <p:cNvSpPr/>
            <p:nvPr/>
          </p:nvSpPr>
          <p:spPr>
            <a:xfrm>
              <a:off x="3851238" y="2468879"/>
              <a:ext cx="1624406" cy="812204"/>
            </a:xfrm>
            <a:custGeom>
              <a:avLst/>
              <a:gdLst>
                <a:gd name="connsiteX0" fmla="*/ 0 w 1624406"/>
                <a:gd name="connsiteY0" fmla="*/ 0 h 812204"/>
                <a:gd name="connsiteX1" fmla="*/ 115641 w 1624406"/>
                <a:gd name="connsiteY1" fmla="*/ 0 h 812204"/>
                <a:gd name="connsiteX2" fmla="*/ 115641 w 1624406"/>
                <a:gd name="connsiteY2" fmla="*/ 1 h 812204"/>
                <a:gd name="connsiteX3" fmla="*/ 812202 w 1624406"/>
                <a:gd name="connsiteY3" fmla="*/ 696562 h 812204"/>
                <a:gd name="connsiteX4" fmla="*/ 1508763 w 1624406"/>
                <a:gd name="connsiteY4" fmla="*/ 1 h 812204"/>
                <a:gd name="connsiteX5" fmla="*/ 1508763 w 1624406"/>
                <a:gd name="connsiteY5" fmla="*/ 0 h 812204"/>
                <a:gd name="connsiteX6" fmla="*/ 1624406 w 1624406"/>
                <a:gd name="connsiteY6" fmla="*/ 0 h 812204"/>
                <a:gd name="connsiteX7" fmla="*/ 1624406 w 1624406"/>
                <a:gd name="connsiteY7" fmla="*/ 1 h 812204"/>
                <a:gd name="connsiteX8" fmla="*/ 812203 w 1624406"/>
                <a:gd name="connsiteY8" fmla="*/ 812204 h 812204"/>
                <a:gd name="connsiteX9" fmla="*/ 0 w 1624406"/>
                <a:gd name="connsiteY9" fmla="*/ 1 h 812204"/>
                <a:gd name="connsiteX10" fmla="*/ 0 w 1624406"/>
                <a:gd name="connsiteY10" fmla="*/ 0 h 8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4">
                  <a:moveTo>
                    <a:pt x="0" y="0"/>
                  </a:moveTo>
                  <a:lnTo>
                    <a:pt x="115641" y="0"/>
                  </a:lnTo>
                  <a:lnTo>
                    <a:pt x="115641" y="1"/>
                  </a:lnTo>
                  <a:cubicBezTo>
                    <a:pt x="115641" y="384701"/>
                    <a:pt x="427502" y="696562"/>
                    <a:pt x="812202" y="696562"/>
                  </a:cubicBezTo>
                  <a:cubicBezTo>
                    <a:pt x="1196902" y="696562"/>
                    <a:pt x="1508763" y="384701"/>
                    <a:pt x="1508763" y="1"/>
                  </a:cubicBezTo>
                  <a:lnTo>
                    <a:pt x="1508763" y="0"/>
                  </a:lnTo>
                  <a:lnTo>
                    <a:pt x="1624406" y="0"/>
                  </a:lnTo>
                  <a:lnTo>
                    <a:pt x="1624406" y="1"/>
                  </a:lnTo>
                  <a:cubicBezTo>
                    <a:pt x="1624406" y="448568"/>
                    <a:pt x="1260770" y="812204"/>
                    <a:pt x="812203" y="812204"/>
                  </a:cubicBezTo>
                  <a:cubicBezTo>
                    <a:pt x="363636" y="812204"/>
                    <a:pt x="0" y="448568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任意形状 36">
              <a:extLst>
                <a:ext uri="{FF2B5EF4-FFF2-40B4-BE49-F238E27FC236}">
                  <a16:creationId xmlns:a16="http://schemas.microsoft.com/office/drawing/2014/main" id="{C6926B3E-59CF-CE44-BAF7-2CDD003632F7}"/>
                </a:ext>
              </a:extLst>
            </p:cNvPr>
            <p:cNvSpPr/>
            <p:nvPr/>
          </p:nvSpPr>
          <p:spPr>
            <a:xfrm>
              <a:off x="3851238" y="1656677"/>
              <a:ext cx="1624406" cy="812202"/>
            </a:xfrm>
            <a:custGeom>
              <a:avLst/>
              <a:gdLst>
                <a:gd name="connsiteX0" fmla="*/ 812203 w 1624406"/>
                <a:gd name="connsiteY0" fmla="*/ 0 h 812202"/>
                <a:gd name="connsiteX1" fmla="*/ 1620213 w 1624406"/>
                <a:gd name="connsiteY1" fmla="*/ 729160 h 812202"/>
                <a:gd name="connsiteX2" fmla="*/ 1624406 w 1624406"/>
                <a:gd name="connsiteY2" fmla="*/ 812202 h 812202"/>
                <a:gd name="connsiteX3" fmla="*/ 1508763 w 1624406"/>
                <a:gd name="connsiteY3" fmla="*/ 812202 h 812202"/>
                <a:gd name="connsiteX4" fmla="*/ 1494611 w 1624406"/>
                <a:gd name="connsiteY4" fmla="*/ 671822 h 812202"/>
                <a:gd name="connsiteX5" fmla="*/ 812202 w 1624406"/>
                <a:gd name="connsiteY5" fmla="*/ 115642 h 812202"/>
                <a:gd name="connsiteX6" fmla="*/ 129793 w 1624406"/>
                <a:gd name="connsiteY6" fmla="*/ 671822 h 812202"/>
                <a:gd name="connsiteX7" fmla="*/ 115641 w 1624406"/>
                <a:gd name="connsiteY7" fmla="*/ 812202 h 812202"/>
                <a:gd name="connsiteX8" fmla="*/ 0 w 1624406"/>
                <a:gd name="connsiteY8" fmla="*/ 812202 h 812202"/>
                <a:gd name="connsiteX9" fmla="*/ 4193 w 1624406"/>
                <a:gd name="connsiteY9" fmla="*/ 729160 h 812202"/>
                <a:gd name="connsiteX10" fmla="*/ 812203 w 1624406"/>
                <a:gd name="connsiteY10" fmla="*/ 0 h 81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2">
                  <a:moveTo>
                    <a:pt x="812203" y="0"/>
                  </a:moveTo>
                  <a:cubicBezTo>
                    <a:pt x="1232735" y="0"/>
                    <a:pt x="1578620" y="319602"/>
                    <a:pt x="1620213" y="729160"/>
                  </a:cubicBezTo>
                  <a:lnTo>
                    <a:pt x="1624406" y="812202"/>
                  </a:lnTo>
                  <a:lnTo>
                    <a:pt x="1508763" y="812202"/>
                  </a:lnTo>
                  <a:lnTo>
                    <a:pt x="1494611" y="671822"/>
                  </a:lnTo>
                  <a:cubicBezTo>
                    <a:pt x="1429660" y="354411"/>
                    <a:pt x="1148815" y="115642"/>
                    <a:pt x="812202" y="115642"/>
                  </a:cubicBezTo>
                  <a:cubicBezTo>
                    <a:pt x="475590" y="115642"/>
                    <a:pt x="194744" y="354411"/>
                    <a:pt x="129793" y="671822"/>
                  </a:cubicBezTo>
                  <a:lnTo>
                    <a:pt x="115641" y="812202"/>
                  </a:lnTo>
                  <a:lnTo>
                    <a:pt x="0" y="812202"/>
                  </a:lnTo>
                  <a:lnTo>
                    <a:pt x="4193" y="729160"/>
                  </a:lnTo>
                  <a:cubicBezTo>
                    <a:pt x="45786" y="319602"/>
                    <a:pt x="391672" y="0"/>
                    <a:pt x="812203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F96646C-1439-DA48-BD7B-0C5ABDC9E4CF}"/>
              </a:ext>
            </a:extLst>
          </p:cNvPr>
          <p:cNvGrpSpPr/>
          <p:nvPr/>
        </p:nvGrpSpPr>
        <p:grpSpPr>
          <a:xfrm>
            <a:off x="9367721" y="1823626"/>
            <a:ext cx="1624406" cy="1624406"/>
            <a:chOff x="3851238" y="1656677"/>
            <a:chExt cx="1624406" cy="1624406"/>
          </a:xfrm>
        </p:grpSpPr>
        <p:sp>
          <p:nvSpPr>
            <p:cNvPr id="43" name="任意形状 42">
              <a:extLst>
                <a:ext uri="{FF2B5EF4-FFF2-40B4-BE49-F238E27FC236}">
                  <a16:creationId xmlns:a16="http://schemas.microsoft.com/office/drawing/2014/main" id="{7888E339-3657-8D4E-B296-A7C56EE7D3A3}"/>
                </a:ext>
              </a:extLst>
            </p:cNvPr>
            <p:cNvSpPr/>
            <p:nvPr/>
          </p:nvSpPr>
          <p:spPr>
            <a:xfrm>
              <a:off x="3966879" y="1772319"/>
              <a:ext cx="1393122" cy="696560"/>
            </a:xfrm>
            <a:custGeom>
              <a:avLst/>
              <a:gdLst>
                <a:gd name="connsiteX0" fmla="*/ 696561 w 1393122"/>
                <a:gd name="connsiteY0" fmla="*/ 0 h 696560"/>
                <a:gd name="connsiteX1" fmla="*/ 1378970 w 1393122"/>
                <a:gd name="connsiteY1" fmla="*/ 556180 h 696560"/>
                <a:gd name="connsiteX2" fmla="*/ 1393122 w 1393122"/>
                <a:gd name="connsiteY2" fmla="*/ 696560 h 696560"/>
                <a:gd name="connsiteX3" fmla="*/ 0 w 1393122"/>
                <a:gd name="connsiteY3" fmla="*/ 696560 h 696560"/>
                <a:gd name="connsiteX4" fmla="*/ 14152 w 1393122"/>
                <a:gd name="connsiteY4" fmla="*/ 556180 h 696560"/>
                <a:gd name="connsiteX5" fmla="*/ 696561 w 1393122"/>
                <a:gd name="connsiteY5" fmla="*/ 0 h 696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3122" h="696560">
                  <a:moveTo>
                    <a:pt x="696561" y="0"/>
                  </a:moveTo>
                  <a:cubicBezTo>
                    <a:pt x="1033174" y="0"/>
                    <a:pt x="1314019" y="238769"/>
                    <a:pt x="1378970" y="556180"/>
                  </a:cubicBezTo>
                  <a:lnTo>
                    <a:pt x="1393122" y="696560"/>
                  </a:lnTo>
                  <a:lnTo>
                    <a:pt x="0" y="696560"/>
                  </a:lnTo>
                  <a:lnTo>
                    <a:pt x="14152" y="556180"/>
                  </a:lnTo>
                  <a:cubicBezTo>
                    <a:pt x="79103" y="238769"/>
                    <a:pt x="359949" y="0"/>
                    <a:pt x="696561" y="0"/>
                  </a:cubicBez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任意形状 43">
              <a:extLst>
                <a:ext uri="{FF2B5EF4-FFF2-40B4-BE49-F238E27FC236}">
                  <a16:creationId xmlns:a16="http://schemas.microsoft.com/office/drawing/2014/main" id="{B3C4C384-CC23-2342-BD1E-F7B9239112A4}"/>
                </a:ext>
              </a:extLst>
            </p:cNvPr>
            <p:cNvSpPr/>
            <p:nvPr/>
          </p:nvSpPr>
          <p:spPr>
            <a:xfrm>
              <a:off x="3851238" y="2468879"/>
              <a:ext cx="1624406" cy="812204"/>
            </a:xfrm>
            <a:custGeom>
              <a:avLst/>
              <a:gdLst>
                <a:gd name="connsiteX0" fmla="*/ 0 w 1624406"/>
                <a:gd name="connsiteY0" fmla="*/ 0 h 812204"/>
                <a:gd name="connsiteX1" fmla="*/ 115641 w 1624406"/>
                <a:gd name="connsiteY1" fmla="*/ 0 h 812204"/>
                <a:gd name="connsiteX2" fmla="*/ 115641 w 1624406"/>
                <a:gd name="connsiteY2" fmla="*/ 1 h 812204"/>
                <a:gd name="connsiteX3" fmla="*/ 812202 w 1624406"/>
                <a:gd name="connsiteY3" fmla="*/ 696562 h 812204"/>
                <a:gd name="connsiteX4" fmla="*/ 1508763 w 1624406"/>
                <a:gd name="connsiteY4" fmla="*/ 1 h 812204"/>
                <a:gd name="connsiteX5" fmla="*/ 1508763 w 1624406"/>
                <a:gd name="connsiteY5" fmla="*/ 0 h 812204"/>
                <a:gd name="connsiteX6" fmla="*/ 1624406 w 1624406"/>
                <a:gd name="connsiteY6" fmla="*/ 0 h 812204"/>
                <a:gd name="connsiteX7" fmla="*/ 1624406 w 1624406"/>
                <a:gd name="connsiteY7" fmla="*/ 1 h 812204"/>
                <a:gd name="connsiteX8" fmla="*/ 812203 w 1624406"/>
                <a:gd name="connsiteY8" fmla="*/ 812204 h 812204"/>
                <a:gd name="connsiteX9" fmla="*/ 0 w 1624406"/>
                <a:gd name="connsiteY9" fmla="*/ 1 h 812204"/>
                <a:gd name="connsiteX10" fmla="*/ 0 w 1624406"/>
                <a:gd name="connsiteY10" fmla="*/ 0 h 8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4">
                  <a:moveTo>
                    <a:pt x="0" y="0"/>
                  </a:moveTo>
                  <a:lnTo>
                    <a:pt x="115641" y="0"/>
                  </a:lnTo>
                  <a:lnTo>
                    <a:pt x="115641" y="1"/>
                  </a:lnTo>
                  <a:cubicBezTo>
                    <a:pt x="115641" y="384701"/>
                    <a:pt x="427502" y="696562"/>
                    <a:pt x="812202" y="696562"/>
                  </a:cubicBezTo>
                  <a:cubicBezTo>
                    <a:pt x="1196902" y="696562"/>
                    <a:pt x="1508763" y="384701"/>
                    <a:pt x="1508763" y="1"/>
                  </a:cubicBezTo>
                  <a:lnTo>
                    <a:pt x="1508763" y="0"/>
                  </a:lnTo>
                  <a:lnTo>
                    <a:pt x="1624406" y="0"/>
                  </a:lnTo>
                  <a:lnTo>
                    <a:pt x="1624406" y="1"/>
                  </a:lnTo>
                  <a:cubicBezTo>
                    <a:pt x="1624406" y="448568"/>
                    <a:pt x="1260770" y="812204"/>
                    <a:pt x="812203" y="812204"/>
                  </a:cubicBezTo>
                  <a:cubicBezTo>
                    <a:pt x="363636" y="812204"/>
                    <a:pt x="0" y="448568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45" name="任意形状 44">
              <a:extLst>
                <a:ext uri="{FF2B5EF4-FFF2-40B4-BE49-F238E27FC236}">
                  <a16:creationId xmlns:a16="http://schemas.microsoft.com/office/drawing/2014/main" id="{D65DD921-B4C1-C847-BE51-108CC9B52529}"/>
                </a:ext>
              </a:extLst>
            </p:cNvPr>
            <p:cNvSpPr/>
            <p:nvPr/>
          </p:nvSpPr>
          <p:spPr>
            <a:xfrm>
              <a:off x="3851238" y="1656677"/>
              <a:ext cx="1624406" cy="812202"/>
            </a:xfrm>
            <a:custGeom>
              <a:avLst/>
              <a:gdLst>
                <a:gd name="connsiteX0" fmla="*/ 812203 w 1624406"/>
                <a:gd name="connsiteY0" fmla="*/ 0 h 812202"/>
                <a:gd name="connsiteX1" fmla="*/ 1620213 w 1624406"/>
                <a:gd name="connsiteY1" fmla="*/ 729160 h 812202"/>
                <a:gd name="connsiteX2" fmla="*/ 1624406 w 1624406"/>
                <a:gd name="connsiteY2" fmla="*/ 812202 h 812202"/>
                <a:gd name="connsiteX3" fmla="*/ 1508763 w 1624406"/>
                <a:gd name="connsiteY3" fmla="*/ 812202 h 812202"/>
                <a:gd name="connsiteX4" fmla="*/ 1494611 w 1624406"/>
                <a:gd name="connsiteY4" fmla="*/ 671822 h 812202"/>
                <a:gd name="connsiteX5" fmla="*/ 812202 w 1624406"/>
                <a:gd name="connsiteY5" fmla="*/ 115642 h 812202"/>
                <a:gd name="connsiteX6" fmla="*/ 129793 w 1624406"/>
                <a:gd name="connsiteY6" fmla="*/ 671822 h 812202"/>
                <a:gd name="connsiteX7" fmla="*/ 115641 w 1624406"/>
                <a:gd name="connsiteY7" fmla="*/ 812202 h 812202"/>
                <a:gd name="connsiteX8" fmla="*/ 0 w 1624406"/>
                <a:gd name="connsiteY8" fmla="*/ 812202 h 812202"/>
                <a:gd name="connsiteX9" fmla="*/ 4193 w 1624406"/>
                <a:gd name="connsiteY9" fmla="*/ 729160 h 812202"/>
                <a:gd name="connsiteX10" fmla="*/ 812203 w 1624406"/>
                <a:gd name="connsiteY10" fmla="*/ 0 h 81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2">
                  <a:moveTo>
                    <a:pt x="812203" y="0"/>
                  </a:moveTo>
                  <a:cubicBezTo>
                    <a:pt x="1232735" y="0"/>
                    <a:pt x="1578620" y="319602"/>
                    <a:pt x="1620213" y="729160"/>
                  </a:cubicBezTo>
                  <a:lnTo>
                    <a:pt x="1624406" y="812202"/>
                  </a:lnTo>
                  <a:lnTo>
                    <a:pt x="1508763" y="812202"/>
                  </a:lnTo>
                  <a:lnTo>
                    <a:pt x="1494611" y="671822"/>
                  </a:lnTo>
                  <a:cubicBezTo>
                    <a:pt x="1429660" y="354411"/>
                    <a:pt x="1148815" y="115642"/>
                    <a:pt x="812202" y="115642"/>
                  </a:cubicBezTo>
                  <a:cubicBezTo>
                    <a:pt x="475590" y="115642"/>
                    <a:pt x="194744" y="354411"/>
                    <a:pt x="129793" y="671822"/>
                  </a:cubicBezTo>
                  <a:lnTo>
                    <a:pt x="115641" y="812202"/>
                  </a:lnTo>
                  <a:lnTo>
                    <a:pt x="0" y="812202"/>
                  </a:lnTo>
                  <a:lnTo>
                    <a:pt x="4193" y="729160"/>
                  </a:lnTo>
                  <a:cubicBezTo>
                    <a:pt x="45786" y="319602"/>
                    <a:pt x="391672" y="0"/>
                    <a:pt x="812203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4AACE1F-C6EE-864A-94E8-380579368614}"/>
              </a:ext>
            </a:extLst>
          </p:cNvPr>
          <p:cNvGrpSpPr/>
          <p:nvPr/>
        </p:nvGrpSpPr>
        <p:grpSpPr>
          <a:xfrm>
            <a:off x="8037901" y="4179860"/>
            <a:ext cx="1624406" cy="1624406"/>
            <a:chOff x="3851238" y="1656677"/>
            <a:chExt cx="1624406" cy="1624406"/>
          </a:xfrm>
        </p:grpSpPr>
        <p:sp>
          <p:nvSpPr>
            <p:cNvPr id="47" name="任意形状 46">
              <a:extLst>
                <a:ext uri="{FF2B5EF4-FFF2-40B4-BE49-F238E27FC236}">
                  <a16:creationId xmlns:a16="http://schemas.microsoft.com/office/drawing/2014/main" id="{9537CF44-D177-A045-9AD5-2E0621632AE5}"/>
                </a:ext>
              </a:extLst>
            </p:cNvPr>
            <p:cNvSpPr/>
            <p:nvPr/>
          </p:nvSpPr>
          <p:spPr>
            <a:xfrm>
              <a:off x="3966879" y="1772319"/>
              <a:ext cx="1393122" cy="696560"/>
            </a:xfrm>
            <a:custGeom>
              <a:avLst/>
              <a:gdLst>
                <a:gd name="connsiteX0" fmla="*/ 696561 w 1393122"/>
                <a:gd name="connsiteY0" fmla="*/ 0 h 696560"/>
                <a:gd name="connsiteX1" fmla="*/ 1378970 w 1393122"/>
                <a:gd name="connsiteY1" fmla="*/ 556180 h 696560"/>
                <a:gd name="connsiteX2" fmla="*/ 1393122 w 1393122"/>
                <a:gd name="connsiteY2" fmla="*/ 696560 h 696560"/>
                <a:gd name="connsiteX3" fmla="*/ 0 w 1393122"/>
                <a:gd name="connsiteY3" fmla="*/ 696560 h 696560"/>
                <a:gd name="connsiteX4" fmla="*/ 14152 w 1393122"/>
                <a:gd name="connsiteY4" fmla="*/ 556180 h 696560"/>
                <a:gd name="connsiteX5" fmla="*/ 696561 w 1393122"/>
                <a:gd name="connsiteY5" fmla="*/ 0 h 696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3122" h="696560">
                  <a:moveTo>
                    <a:pt x="696561" y="0"/>
                  </a:moveTo>
                  <a:cubicBezTo>
                    <a:pt x="1033174" y="0"/>
                    <a:pt x="1314019" y="238769"/>
                    <a:pt x="1378970" y="556180"/>
                  </a:cubicBezTo>
                  <a:lnTo>
                    <a:pt x="1393122" y="696560"/>
                  </a:lnTo>
                  <a:lnTo>
                    <a:pt x="0" y="696560"/>
                  </a:lnTo>
                  <a:lnTo>
                    <a:pt x="14152" y="556180"/>
                  </a:lnTo>
                  <a:cubicBezTo>
                    <a:pt x="79103" y="238769"/>
                    <a:pt x="359949" y="0"/>
                    <a:pt x="696561" y="0"/>
                  </a:cubicBez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48" name="任意形状 47">
              <a:extLst>
                <a:ext uri="{FF2B5EF4-FFF2-40B4-BE49-F238E27FC236}">
                  <a16:creationId xmlns:a16="http://schemas.microsoft.com/office/drawing/2014/main" id="{42FD7AA6-B0F8-D94F-885F-9E337E339C47}"/>
                </a:ext>
              </a:extLst>
            </p:cNvPr>
            <p:cNvSpPr/>
            <p:nvPr/>
          </p:nvSpPr>
          <p:spPr>
            <a:xfrm>
              <a:off x="3851238" y="2468879"/>
              <a:ext cx="1624406" cy="812204"/>
            </a:xfrm>
            <a:custGeom>
              <a:avLst/>
              <a:gdLst>
                <a:gd name="connsiteX0" fmla="*/ 0 w 1624406"/>
                <a:gd name="connsiteY0" fmla="*/ 0 h 812204"/>
                <a:gd name="connsiteX1" fmla="*/ 115641 w 1624406"/>
                <a:gd name="connsiteY1" fmla="*/ 0 h 812204"/>
                <a:gd name="connsiteX2" fmla="*/ 115641 w 1624406"/>
                <a:gd name="connsiteY2" fmla="*/ 1 h 812204"/>
                <a:gd name="connsiteX3" fmla="*/ 812202 w 1624406"/>
                <a:gd name="connsiteY3" fmla="*/ 696562 h 812204"/>
                <a:gd name="connsiteX4" fmla="*/ 1508763 w 1624406"/>
                <a:gd name="connsiteY4" fmla="*/ 1 h 812204"/>
                <a:gd name="connsiteX5" fmla="*/ 1508763 w 1624406"/>
                <a:gd name="connsiteY5" fmla="*/ 0 h 812204"/>
                <a:gd name="connsiteX6" fmla="*/ 1624406 w 1624406"/>
                <a:gd name="connsiteY6" fmla="*/ 0 h 812204"/>
                <a:gd name="connsiteX7" fmla="*/ 1624406 w 1624406"/>
                <a:gd name="connsiteY7" fmla="*/ 1 h 812204"/>
                <a:gd name="connsiteX8" fmla="*/ 812203 w 1624406"/>
                <a:gd name="connsiteY8" fmla="*/ 812204 h 812204"/>
                <a:gd name="connsiteX9" fmla="*/ 0 w 1624406"/>
                <a:gd name="connsiteY9" fmla="*/ 1 h 812204"/>
                <a:gd name="connsiteX10" fmla="*/ 0 w 1624406"/>
                <a:gd name="connsiteY10" fmla="*/ 0 h 8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4">
                  <a:moveTo>
                    <a:pt x="0" y="0"/>
                  </a:moveTo>
                  <a:lnTo>
                    <a:pt x="115641" y="0"/>
                  </a:lnTo>
                  <a:lnTo>
                    <a:pt x="115641" y="1"/>
                  </a:lnTo>
                  <a:cubicBezTo>
                    <a:pt x="115641" y="384701"/>
                    <a:pt x="427502" y="696562"/>
                    <a:pt x="812202" y="696562"/>
                  </a:cubicBezTo>
                  <a:cubicBezTo>
                    <a:pt x="1196902" y="696562"/>
                    <a:pt x="1508763" y="384701"/>
                    <a:pt x="1508763" y="1"/>
                  </a:cubicBezTo>
                  <a:lnTo>
                    <a:pt x="1508763" y="0"/>
                  </a:lnTo>
                  <a:lnTo>
                    <a:pt x="1624406" y="0"/>
                  </a:lnTo>
                  <a:lnTo>
                    <a:pt x="1624406" y="1"/>
                  </a:lnTo>
                  <a:cubicBezTo>
                    <a:pt x="1624406" y="448568"/>
                    <a:pt x="1260770" y="812204"/>
                    <a:pt x="812203" y="812204"/>
                  </a:cubicBezTo>
                  <a:cubicBezTo>
                    <a:pt x="363636" y="812204"/>
                    <a:pt x="0" y="448568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49" name="任意形状 48">
              <a:extLst>
                <a:ext uri="{FF2B5EF4-FFF2-40B4-BE49-F238E27FC236}">
                  <a16:creationId xmlns:a16="http://schemas.microsoft.com/office/drawing/2014/main" id="{06F2AB1D-4D0B-A346-A2B1-365EED1FFBEF}"/>
                </a:ext>
              </a:extLst>
            </p:cNvPr>
            <p:cNvSpPr/>
            <p:nvPr/>
          </p:nvSpPr>
          <p:spPr>
            <a:xfrm>
              <a:off x="3851238" y="1656677"/>
              <a:ext cx="1624406" cy="812202"/>
            </a:xfrm>
            <a:custGeom>
              <a:avLst/>
              <a:gdLst>
                <a:gd name="connsiteX0" fmla="*/ 812203 w 1624406"/>
                <a:gd name="connsiteY0" fmla="*/ 0 h 812202"/>
                <a:gd name="connsiteX1" fmla="*/ 1620213 w 1624406"/>
                <a:gd name="connsiteY1" fmla="*/ 729160 h 812202"/>
                <a:gd name="connsiteX2" fmla="*/ 1624406 w 1624406"/>
                <a:gd name="connsiteY2" fmla="*/ 812202 h 812202"/>
                <a:gd name="connsiteX3" fmla="*/ 1508763 w 1624406"/>
                <a:gd name="connsiteY3" fmla="*/ 812202 h 812202"/>
                <a:gd name="connsiteX4" fmla="*/ 1494611 w 1624406"/>
                <a:gd name="connsiteY4" fmla="*/ 671822 h 812202"/>
                <a:gd name="connsiteX5" fmla="*/ 812202 w 1624406"/>
                <a:gd name="connsiteY5" fmla="*/ 115642 h 812202"/>
                <a:gd name="connsiteX6" fmla="*/ 129793 w 1624406"/>
                <a:gd name="connsiteY6" fmla="*/ 671822 h 812202"/>
                <a:gd name="connsiteX7" fmla="*/ 115641 w 1624406"/>
                <a:gd name="connsiteY7" fmla="*/ 812202 h 812202"/>
                <a:gd name="connsiteX8" fmla="*/ 0 w 1624406"/>
                <a:gd name="connsiteY8" fmla="*/ 812202 h 812202"/>
                <a:gd name="connsiteX9" fmla="*/ 4193 w 1624406"/>
                <a:gd name="connsiteY9" fmla="*/ 729160 h 812202"/>
                <a:gd name="connsiteX10" fmla="*/ 812203 w 1624406"/>
                <a:gd name="connsiteY10" fmla="*/ 0 h 81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2">
                  <a:moveTo>
                    <a:pt x="812203" y="0"/>
                  </a:moveTo>
                  <a:cubicBezTo>
                    <a:pt x="1232735" y="0"/>
                    <a:pt x="1578620" y="319602"/>
                    <a:pt x="1620213" y="729160"/>
                  </a:cubicBezTo>
                  <a:lnTo>
                    <a:pt x="1624406" y="812202"/>
                  </a:lnTo>
                  <a:lnTo>
                    <a:pt x="1508763" y="812202"/>
                  </a:lnTo>
                  <a:lnTo>
                    <a:pt x="1494611" y="671822"/>
                  </a:lnTo>
                  <a:cubicBezTo>
                    <a:pt x="1429660" y="354411"/>
                    <a:pt x="1148815" y="115642"/>
                    <a:pt x="812202" y="115642"/>
                  </a:cubicBezTo>
                  <a:cubicBezTo>
                    <a:pt x="475590" y="115642"/>
                    <a:pt x="194744" y="354411"/>
                    <a:pt x="129793" y="671822"/>
                  </a:cubicBezTo>
                  <a:lnTo>
                    <a:pt x="115641" y="812202"/>
                  </a:lnTo>
                  <a:lnTo>
                    <a:pt x="0" y="812202"/>
                  </a:lnTo>
                  <a:lnTo>
                    <a:pt x="4193" y="729160"/>
                  </a:lnTo>
                  <a:cubicBezTo>
                    <a:pt x="45786" y="319602"/>
                    <a:pt x="391672" y="0"/>
                    <a:pt x="812203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C8FBDE8F-C118-204E-BEB1-A77305E46753}"/>
              </a:ext>
            </a:extLst>
          </p:cNvPr>
          <p:cNvSpPr txBox="1"/>
          <p:nvPr/>
        </p:nvSpPr>
        <p:spPr>
          <a:xfrm>
            <a:off x="1200802" y="507298"/>
            <a:ext cx="52629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b="1" dirty="0">
                <a:solidFill>
                  <a:schemeClr val="accent2">
                    <a:lumMod val="75000"/>
                  </a:schemeClr>
                </a:solidFill>
              </a:rPr>
              <a:t>About E-Commerce</a:t>
            </a:r>
            <a:endParaRPr kumimoji="1" lang="zh-CN" altLang="en-US" sz="4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E6DA95A-1216-8C4F-9242-603D2A2A0E1F}"/>
              </a:ext>
            </a:extLst>
          </p:cNvPr>
          <p:cNvSpPr/>
          <p:nvPr/>
        </p:nvSpPr>
        <p:spPr>
          <a:xfrm>
            <a:off x="1104451" y="2616788"/>
            <a:ext cx="9983097" cy="13651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4F0CB1-721B-8540-8F89-438EB7FA8A9E}"/>
              </a:ext>
            </a:extLst>
          </p:cNvPr>
          <p:cNvSpPr txBox="1"/>
          <p:nvPr/>
        </p:nvSpPr>
        <p:spPr>
          <a:xfrm>
            <a:off x="1541387" y="2051054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cs typeface="AL BAYAN PLAIN" pitchFamily="2" charset="-78"/>
              </a:rPr>
              <a:t>50%</a:t>
            </a:r>
            <a:endParaRPr kumimoji="1" lang="zh-CN" altLang="en-US" sz="3200" b="1" dirty="0">
              <a:solidFill>
                <a:schemeClr val="bg1"/>
              </a:solidFill>
              <a:cs typeface="AL BAYAN PLAIN" pitchFamily="2" charset="-78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435D02FB-747B-6642-BD2D-957B2AB123F4}"/>
              </a:ext>
            </a:extLst>
          </p:cNvPr>
          <p:cNvSpPr txBox="1"/>
          <p:nvPr/>
        </p:nvSpPr>
        <p:spPr>
          <a:xfrm>
            <a:off x="4264531" y="2036953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cs typeface="AL BAYAN PLAIN" pitchFamily="2" charset="-78"/>
              </a:rPr>
              <a:t>22%</a:t>
            </a:r>
            <a:endParaRPr kumimoji="1" lang="zh-CN" altLang="en-US" sz="3200" b="1" dirty="0">
              <a:solidFill>
                <a:schemeClr val="bg1"/>
              </a:solidFill>
              <a:cs typeface="AL BAYAN PLAIN" pitchFamily="2" charset="-78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86C274C6-8628-FF4C-BAF1-FE8232E6252F}"/>
              </a:ext>
            </a:extLst>
          </p:cNvPr>
          <p:cNvSpPr txBox="1"/>
          <p:nvPr/>
        </p:nvSpPr>
        <p:spPr>
          <a:xfrm>
            <a:off x="7045881" y="2076769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cs typeface="AL BAYAN PLAIN" pitchFamily="2" charset="-78"/>
              </a:rPr>
              <a:t>25%</a:t>
            </a:r>
            <a:endParaRPr kumimoji="1" lang="zh-CN" altLang="en-US" sz="3200" b="1" dirty="0">
              <a:solidFill>
                <a:schemeClr val="bg1"/>
              </a:solidFill>
              <a:cs typeface="AL BAYAN PLAIN" pitchFamily="2" charset="-78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45B505BA-5410-3945-9BCB-694849ABB11F}"/>
              </a:ext>
            </a:extLst>
          </p:cNvPr>
          <p:cNvSpPr txBox="1"/>
          <p:nvPr/>
        </p:nvSpPr>
        <p:spPr>
          <a:xfrm>
            <a:off x="9643559" y="2039547"/>
            <a:ext cx="10727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cs typeface="AL BAYAN PLAIN" pitchFamily="2" charset="-78"/>
              </a:rPr>
              <a:t>100%</a:t>
            </a:r>
            <a:endParaRPr kumimoji="1" lang="zh-CN" altLang="en-US" sz="3200" b="1" dirty="0">
              <a:solidFill>
                <a:schemeClr val="bg1"/>
              </a:solidFill>
              <a:cs typeface="AL BAYAN PLAIN" pitchFamily="2" charset="-78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C0B1D82-C26E-CF45-B6B2-B08CE21BE4AC}"/>
              </a:ext>
            </a:extLst>
          </p:cNvPr>
          <p:cNvSpPr txBox="1"/>
          <p:nvPr/>
        </p:nvSpPr>
        <p:spPr>
          <a:xfrm>
            <a:off x="1069145" y="2660539"/>
            <a:ext cx="1763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chemeClr val="accent2"/>
                </a:solidFill>
              </a:rPr>
              <a:t>Annual Growth Rate</a:t>
            </a:r>
            <a:endParaRPr kumimoji="1" lang="zh-CN" altLang="en-US" sz="2000" b="1" dirty="0">
              <a:solidFill>
                <a:schemeClr val="accent2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7B3D13FB-3BA4-8748-8510-0CB3DB955FC6}"/>
              </a:ext>
            </a:extLst>
          </p:cNvPr>
          <p:cNvSpPr txBox="1"/>
          <p:nvPr/>
        </p:nvSpPr>
        <p:spPr>
          <a:xfrm>
            <a:off x="3832292" y="2639857"/>
            <a:ext cx="1763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chemeClr val="accent2"/>
                </a:solidFill>
              </a:rPr>
              <a:t>Total</a:t>
            </a:r>
          </a:p>
          <a:p>
            <a:pPr algn="ctr"/>
            <a:r>
              <a:rPr kumimoji="1" lang="en-US" altLang="zh-CN" sz="2000" b="1" dirty="0">
                <a:solidFill>
                  <a:schemeClr val="accent2"/>
                </a:solidFill>
              </a:rPr>
              <a:t>Retail Market</a:t>
            </a:r>
            <a:endParaRPr kumimoji="1" lang="zh-CN" altLang="en-US" sz="2000" b="1" dirty="0">
              <a:solidFill>
                <a:schemeClr val="accent2"/>
              </a:solidFill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36CA38A-A6C0-5648-B950-7EC2DEBC1210}"/>
              </a:ext>
            </a:extLst>
          </p:cNvPr>
          <p:cNvSpPr txBox="1"/>
          <p:nvPr/>
        </p:nvSpPr>
        <p:spPr>
          <a:xfrm>
            <a:off x="9415856" y="2608086"/>
            <a:ext cx="16244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chemeClr val="accent2"/>
                </a:solidFill>
              </a:rPr>
              <a:t>Time </a:t>
            </a:r>
          </a:p>
          <a:p>
            <a:pPr algn="ctr"/>
            <a:r>
              <a:rPr kumimoji="1" lang="en-US" altLang="zh-CN" sz="2000" b="1" dirty="0">
                <a:solidFill>
                  <a:schemeClr val="accent2"/>
                </a:solidFill>
              </a:rPr>
              <a:t>of a Day</a:t>
            </a:r>
            <a:endParaRPr kumimoji="1" lang="zh-CN" altLang="en-US" sz="2000" b="1" dirty="0">
              <a:solidFill>
                <a:schemeClr val="accent2"/>
              </a:solidFill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2413FDC6-6201-F14F-9999-785648FF18B2}"/>
              </a:ext>
            </a:extLst>
          </p:cNvPr>
          <p:cNvSpPr txBox="1"/>
          <p:nvPr/>
        </p:nvSpPr>
        <p:spPr>
          <a:xfrm>
            <a:off x="6656228" y="2638611"/>
            <a:ext cx="16244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chemeClr val="accent2"/>
                </a:solidFill>
              </a:rPr>
              <a:t>Total Population</a:t>
            </a:r>
            <a:endParaRPr kumimoji="1" lang="zh-CN" altLang="en-US" sz="2000" b="1" dirty="0">
              <a:solidFill>
                <a:schemeClr val="accent2"/>
              </a:solidFill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224B9AC7-B8E1-B748-A7E5-99090A8A42FC}"/>
              </a:ext>
            </a:extLst>
          </p:cNvPr>
          <p:cNvSpPr txBox="1"/>
          <p:nvPr/>
        </p:nvSpPr>
        <p:spPr>
          <a:xfrm>
            <a:off x="8377858" y="4386125"/>
            <a:ext cx="9444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cs typeface="AL BAYAN PLAIN" pitchFamily="2" charset="-78"/>
              </a:rPr>
              <a:t>2.8%</a:t>
            </a:r>
            <a:endParaRPr kumimoji="1" lang="zh-CN" altLang="en-US" sz="3200" b="1" dirty="0">
              <a:solidFill>
                <a:schemeClr val="bg1"/>
              </a:solidFill>
              <a:cs typeface="AL BAYAN PLAIN" pitchFamily="2" charset="-78"/>
            </a:endParaRP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B86A3AB-0629-5D4D-88B5-F1CFD65C0D76}"/>
              </a:ext>
            </a:extLst>
          </p:cNvPr>
          <p:cNvGrpSpPr/>
          <p:nvPr/>
        </p:nvGrpSpPr>
        <p:grpSpPr>
          <a:xfrm>
            <a:off x="2502128" y="4179860"/>
            <a:ext cx="1624406" cy="1624406"/>
            <a:chOff x="3851238" y="1656677"/>
            <a:chExt cx="1624406" cy="1624406"/>
          </a:xfrm>
        </p:grpSpPr>
        <p:sp>
          <p:nvSpPr>
            <p:cNvPr id="64" name="任意形状 63">
              <a:extLst>
                <a:ext uri="{FF2B5EF4-FFF2-40B4-BE49-F238E27FC236}">
                  <a16:creationId xmlns:a16="http://schemas.microsoft.com/office/drawing/2014/main" id="{1C6EA7F1-E9FB-BB43-918C-775AE15B3951}"/>
                </a:ext>
              </a:extLst>
            </p:cNvPr>
            <p:cNvSpPr/>
            <p:nvPr/>
          </p:nvSpPr>
          <p:spPr>
            <a:xfrm>
              <a:off x="3966879" y="1772319"/>
              <a:ext cx="1393122" cy="696560"/>
            </a:xfrm>
            <a:custGeom>
              <a:avLst/>
              <a:gdLst>
                <a:gd name="connsiteX0" fmla="*/ 696561 w 1393122"/>
                <a:gd name="connsiteY0" fmla="*/ 0 h 696560"/>
                <a:gd name="connsiteX1" fmla="*/ 1378970 w 1393122"/>
                <a:gd name="connsiteY1" fmla="*/ 556180 h 696560"/>
                <a:gd name="connsiteX2" fmla="*/ 1393122 w 1393122"/>
                <a:gd name="connsiteY2" fmla="*/ 696560 h 696560"/>
                <a:gd name="connsiteX3" fmla="*/ 0 w 1393122"/>
                <a:gd name="connsiteY3" fmla="*/ 696560 h 696560"/>
                <a:gd name="connsiteX4" fmla="*/ 14152 w 1393122"/>
                <a:gd name="connsiteY4" fmla="*/ 556180 h 696560"/>
                <a:gd name="connsiteX5" fmla="*/ 696561 w 1393122"/>
                <a:gd name="connsiteY5" fmla="*/ 0 h 696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3122" h="696560">
                  <a:moveTo>
                    <a:pt x="696561" y="0"/>
                  </a:moveTo>
                  <a:cubicBezTo>
                    <a:pt x="1033174" y="0"/>
                    <a:pt x="1314019" y="238769"/>
                    <a:pt x="1378970" y="556180"/>
                  </a:cubicBezTo>
                  <a:lnTo>
                    <a:pt x="1393122" y="696560"/>
                  </a:lnTo>
                  <a:lnTo>
                    <a:pt x="0" y="696560"/>
                  </a:lnTo>
                  <a:lnTo>
                    <a:pt x="14152" y="556180"/>
                  </a:lnTo>
                  <a:cubicBezTo>
                    <a:pt x="79103" y="238769"/>
                    <a:pt x="359949" y="0"/>
                    <a:pt x="696561" y="0"/>
                  </a:cubicBez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65" name="任意形状 64">
              <a:extLst>
                <a:ext uri="{FF2B5EF4-FFF2-40B4-BE49-F238E27FC236}">
                  <a16:creationId xmlns:a16="http://schemas.microsoft.com/office/drawing/2014/main" id="{C64737CA-5BA6-6B40-9489-EA0FEA753266}"/>
                </a:ext>
              </a:extLst>
            </p:cNvPr>
            <p:cNvSpPr/>
            <p:nvPr/>
          </p:nvSpPr>
          <p:spPr>
            <a:xfrm>
              <a:off x="3851238" y="2468879"/>
              <a:ext cx="1624406" cy="812204"/>
            </a:xfrm>
            <a:custGeom>
              <a:avLst/>
              <a:gdLst>
                <a:gd name="connsiteX0" fmla="*/ 0 w 1624406"/>
                <a:gd name="connsiteY0" fmla="*/ 0 h 812204"/>
                <a:gd name="connsiteX1" fmla="*/ 115641 w 1624406"/>
                <a:gd name="connsiteY1" fmla="*/ 0 h 812204"/>
                <a:gd name="connsiteX2" fmla="*/ 115641 w 1624406"/>
                <a:gd name="connsiteY2" fmla="*/ 1 h 812204"/>
                <a:gd name="connsiteX3" fmla="*/ 812202 w 1624406"/>
                <a:gd name="connsiteY3" fmla="*/ 696562 h 812204"/>
                <a:gd name="connsiteX4" fmla="*/ 1508763 w 1624406"/>
                <a:gd name="connsiteY4" fmla="*/ 1 h 812204"/>
                <a:gd name="connsiteX5" fmla="*/ 1508763 w 1624406"/>
                <a:gd name="connsiteY5" fmla="*/ 0 h 812204"/>
                <a:gd name="connsiteX6" fmla="*/ 1624406 w 1624406"/>
                <a:gd name="connsiteY6" fmla="*/ 0 h 812204"/>
                <a:gd name="connsiteX7" fmla="*/ 1624406 w 1624406"/>
                <a:gd name="connsiteY7" fmla="*/ 1 h 812204"/>
                <a:gd name="connsiteX8" fmla="*/ 812203 w 1624406"/>
                <a:gd name="connsiteY8" fmla="*/ 812204 h 812204"/>
                <a:gd name="connsiteX9" fmla="*/ 0 w 1624406"/>
                <a:gd name="connsiteY9" fmla="*/ 1 h 812204"/>
                <a:gd name="connsiteX10" fmla="*/ 0 w 1624406"/>
                <a:gd name="connsiteY10" fmla="*/ 0 h 8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4">
                  <a:moveTo>
                    <a:pt x="0" y="0"/>
                  </a:moveTo>
                  <a:lnTo>
                    <a:pt x="115641" y="0"/>
                  </a:lnTo>
                  <a:lnTo>
                    <a:pt x="115641" y="1"/>
                  </a:lnTo>
                  <a:cubicBezTo>
                    <a:pt x="115641" y="384701"/>
                    <a:pt x="427502" y="696562"/>
                    <a:pt x="812202" y="696562"/>
                  </a:cubicBezTo>
                  <a:cubicBezTo>
                    <a:pt x="1196902" y="696562"/>
                    <a:pt x="1508763" y="384701"/>
                    <a:pt x="1508763" y="1"/>
                  </a:cubicBezTo>
                  <a:lnTo>
                    <a:pt x="1508763" y="0"/>
                  </a:lnTo>
                  <a:lnTo>
                    <a:pt x="1624406" y="0"/>
                  </a:lnTo>
                  <a:lnTo>
                    <a:pt x="1624406" y="1"/>
                  </a:lnTo>
                  <a:cubicBezTo>
                    <a:pt x="1624406" y="448568"/>
                    <a:pt x="1260770" y="812204"/>
                    <a:pt x="812203" y="812204"/>
                  </a:cubicBezTo>
                  <a:cubicBezTo>
                    <a:pt x="363636" y="812204"/>
                    <a:pt x="0" y="448568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66" name="任意形状 65">
              <a:extLst>
                <a:ext uri="{FF2B5EF4-FFF2-40B4-BE49-F238E27FC236}">
                  <a16:creationId xmlns:a16="http://schemas.microsoft.com/office/drawing/2014/main" id="{2074A244-FFD1-D840-B852-4441BBCC4F46}"/>
                </a:ext>
              </a:extLst>
            </p:cNvPr>
            <p:cNvSpPr/>
            <p:nvPr/>
          </p:nvSpPr>
          <p:spPr>
            <a:xfrm>
              <a:off x="3851238" y="1656677"/>
              <a:ext cx="1624406" cy="812202"/>
            </a:xfrm>
            <a:custGeom>
              <a:avLst/>
              <a:gdLst>
                <a:gd name="connsiteX0" fmla="*/ 812203 w 1624406"/>
                <a:gd name="connsiteY0" fmla="*/ 0 h 812202"/>
                <a:gd name="connsiteX1" fmla="*/ 1620213 w 1624406"/>
                <a:gd name="connsiteY1" fmla="*/ 729160 h 812202"/>
                <a:gd name="connsiteX2" fmla="*/ 1624406 w 1624406"/>
                <a:gd name="connsiteY2" fmla="*/ 812202 h 812202"/>
                <a:gd name="connsiteX3" fmla="*/ 1508763 w 1624406"/>
                <a:gd name="connsiteY3" fmla="*/ 812202 h 812202"/>
                <a:gd name="connsiteX4" fmla="*/ 1494611 w 1624406"/>
                <a:gd name="connsiteY4" fmla="*/ 671822 h 812202"/>
                <a:gd name="connsiteX5" fmla="*/ 812202 w 1624406"/>
                <a:gd name="connsiteY5" fmla="*/ 115642 h 812202"/>
                <a:gd name="connsiteX6" fmla="*/ 129793 w 1624406"/>
                <a:gd name="connsiteY6" fmla="*/ 671822 h 812202"/>
                <a:gd name="connsiteX7" fmla="*/ 115641 w 1624406"/>
                <a:gd name="connsiteY7" fmla="*/ 812202 h 812202"/>
                <a:gd name="connsiteX8" fmla="*/ 0 w 1624406"/>
                <a:gd name="connsiteY8" fmla="*/ 812202 h 812202"/>
                <a:gd name="connsiteX9" fmla="*/ 4193 w 1624406"/>
                <a:gd name="connsiteY9" fmla="*/ 729160 h 812202"/>
                <a:gd name="connsiteX10" fmla="*/ 812203 w 1624406"/>
                <a:gd name="connsiteY10" fmla="*/ 0 h 81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24406" h="812202">
                  <a:moveTo>
                    <a:pt x="812203" y="0"/>
                  </a:moveTo>
                  <a:cubicBezTo>
                    <a:pt x="1232735" y="0"/>
                    <a:pt x="1578620" y="319602"/>
                    <a:pt x="1620213" y="729160"/>
                  </a:cubicBezTo>
                  <a:lnTo>
                    <a:pt x="1624406" y="812202"/>
                  </a:lnTo>
                  <a:lnTo>
                    <a:pt x="1508763" y="812202"/>
                  </a:lnTo>
                  <a:lnTo>
                    <a:pt x="1494611" y="671822"/>
                  </a:lnTo>
                  <a:cubicBezTo>
                    <a:pt x="1429660" y="354411"/>
                    <a:pt x="1148815" y="115642"/>
                    <a:pt x="812202" y="115642"/>
                  </a:cubicBezTo>
                  <a:cubicBezTo>
                    <a:pt x="475590" y="115642"/>
                    <a:pt x="194744" y="354411"/>
                    <a:pt x="129793" y="671822"/>
                  </a:cubicBezTo>
                  <a:lnTo>
                    <a:pt x="115641" y="812202"/>
                  </a:lnTo>
                  <a:lnTo>
                    <a:pt x="0" y="812202"/>
                  </a:lnTo>
                  <a:lnTo>
                    <a:pt x="4193" y="729160"/>
                  </a:lnTo>
                  <a:cubicBezTo>
                    <a:pt x="45786" y="319602"/>
                    <a:pt x="391672" y="0"/>
                    <a:pt x="812203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61" name="文本框 60">
            <a:extLst>
              <a:ext uri="{FF2B5EF4-FFF2-40B4-BE49-F238E27FC236}">
                <a16:creationId xmlns:a16="http://schemas.microsoft.com/office/drawing/2014/main" id="{744AE0C7-540B-9A48-8F89-FCF6B83E038E}"/>
              </a:ext>
            </a:extLst>
          </p:cNvPr>
          <p:cNvSpPr txBox="1"/>
          <p:nvPr/>
        </p:nvSpPr>
        <p:spPr>
          <a:xfrm>
            <a:off x="2891781" y="4402828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  <a:cs typeface="AL BAYAN PLAIN" pitchFamily="2" charset="-78"/>
              </a:rPr>
              <a:t>69%</a:t>
            </a:r>
            <a:endParaRPr kumimoji="1" lang="zh-CN" altLang="en-US" sz="3200" b="1" dirty="0">
              <a:solidFill>
                <a:schemeClr val="bg1"/>
              </a:solidFill>
              <a:cs typeface="AL BAYAN PLAIN" pitchFamily="2" charset="-78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AA290DF4-45E5-DB43-9E0E-8F0FAFB352B7}"/>
              </a:ext>
            </a:extLst>
          </p:cNvPr>
          <p:cNvSpPr/>
          <p:nvPr/>
        </p:nvSpPr>
        <p:spPr>
          <a:xfrm>
            <a:off x="1672714" y="4996521"/>
            <a:ext cx="9367549" cy="138777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A01136E5-1BB8-0448-B4BE-E3151B5D1599}"/>
              </a:ext>
            </a:extLst>
          </p:cNvPr>
          <p:cNvSpPr txBox="1"/>
          <p:nvPr/>
        </p:nvSpPr>
        <p:spPr>
          <a:xfrm>
            <a:off x="2432710" y="5046506"/>
            <a:ext cx="1763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chemeClr val="accent2"/>
                </a:solidFill>
              </a:rPr>
              <a:t>Abandon Rate</a:t>
            </a:r>
            <a:endParaRPr kumimoji="1" lang="zh-CN" altLang="en-US" sz="2000" b="1" dirty="0">
              <a:solidFill>
                <a:schemeClr val="accent2"/>
              </a:solidFill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951F780E-2D7E-1F48-A43C-A3974F132AFF}"/>
              </a:ext>
            </a:extLst>
          </p:cNvPr>
          <p:cNvSpPr txBox="1"/>
          <p:nvPr/>
        </p:nvSpPr>
        <p:spPr>
          <a:xfrm>
            <a:off x="7996053" y="5000644"/>
            <a:ext cx="16244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chemeClr val="accent2"/>
                </a:solidFill>
              </a:rPr>
              <a:t>Convert Rate</a:t>
            </a:r>
            <a:endParaRPr kumimoji="1" lang="zh-CN" altLang="en-US" sz="2000" b="1" dirty="0">
              <a:solidFill>
                <a:schemeClr val="accent2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97BEE78-18D7-E84D-88AA-594BE2EC72B7}"/>
              </a:ext>
            </a:extLst>
          </p:cNvPr>
          <p:cNvSpPr/>
          <p:nvPr/>
        </p:nvSpPr>
        <p:spPr>
          <a:xfrm>
            <a:off x="523875" y="1177944"/>
            <a:ext cx="11144250" cy="248187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2F4B83B-3D49-394C-A850-D8A218E4EA91}"/>
              </a:ext>
            </a:extLst>
          </p:cNvPr>
          <p:cNvSpPr/>
          <p:nvPr/>
        </p:nvSpPr>
        <p:spPr>
          <a:xfrm>
            <a:off x="2207632" y="4030478"/>
            <a:ext cx="7978140" cy="182231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AF7849AE-9474-994D-82AF-4F7EAD8E40E3}"/>
              </a:ext>
            </a:extLst>
          </p:cNvPr>
          <p:cNvSpPr/>
          <p:nvPr/>
        </p:nvSpPr>
        <p:spPr>
          <a:xfrm>
            <a:off x="1280160" y="1108038"/>
            <a:ext cx="4389120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8249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6 L 0.89323 0.0289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661" y="1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400000">
                                      <p:cBhvr>
                                        <p:cTn id="2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38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52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85185E-6 L 0.68073 0.01505 " pathEditMode="relative" rAng="0" ptsTypes="AA">
                                      <p:cBhvr>
                                        <p:cTn id="66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036" y="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7500000">
                                      <p:cBhvr>
                                        <p:cTn id="7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660000">
                                      <p:cBhvr>
                                        <p:cTn id="84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1" grpId="0"/>
      <p:bldP spid="52" grpId="0"/>
      <p:bldP spid="53" grpId="0"/>
      <p:bldP spid="8" grpId="0"/>
      <p:bldP spid="54" grpId="0"/>
      <p:bldP spid="56" grpId="0"/>
      <p:bldP spid="58" grpId="0"/>
      <p:bldP spid="59" grpId="1"/>
      <p:bldP spid="61" grpId="0"/>
      <p:bldP spid="70" grpId="0"/>
      <p:bldP spid="71" grpId="0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E119F6F-9DE0-3645-8316-9EA397272986}"/>
              </a:ext>
            </a:extLst>
          </p:cNvPr>
          <p:cNvSpPr txBox="1"/>
          <p:nvPr/>
        </p:nvSpPr>
        <p:spPr>
          <a:xfrm>
            <a:off x="1183647" y="508687"/>
            <a:ext cx="43027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b="1" dirty="0">
                <a:solidFill>
                  <a:schemeClr val="accent2">
                    <a:lumMod val="75000"/>
                  </a:schemeClr>
                </a:solidFill>
              </a:rPr>
              <a:t>About Database</a:t>
            </a:r>
            <a:endParaRPr kumimoji="1" lang="zh-CN" altLang="en-US" sz="4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83D6CE10-B6D0-E049-824F-BB8F5A5D92E8}"/>
              </a:ext>
            </a:extLst>
          </p:cNvPr>
          <p:cNvSpPr/>
          <p:nvPr/>
        </p:nvSpPr>
        <p:spPr>
          <a:xfrm>
            <a:off x="1280160" y="2569718"/>
            <a:ext cx="6972300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B. </a:t>
            </a:r>
            <a:r>
              <a:rPr kumimoji="1" lang="en-US" altLang="zh-CN" dirty="0"/>
              <a:t>3.6M records from Dec 2019 about customers' clicks in the shop</a:t>
            </a:r>
            <a:endParaRPr kumimoji="1" lang="zh-CN" altLang="en-US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2C9F0B6A-BE04-EA48-B425-80AB19B8789E}"/>
              </a:ext>
            </a:extLst>
          </p:cNvPr>
          <p:cNvSpPr/>
          <p:nvPr/>
        </p:nvSpPr>
        <p:spPr>
          <a:xfrm>
            <a:off x="1280160" y="4440446"/>
            <a:ext cx="6884894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D. </a:t>
            </a:r>
            <a:r>
              <a:rPr kumimoji="1" lang="en-US" altLang="zh-CN" dirty="0"/>
              <a:t>4 Events been recorded: View, Cart, Remove from cart, Purchase</a:t>
            </a:r>
            <a:endParaRPr kumimoji="1" lang="zh-CN" altLang="en-US" dirty="0"/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5039C542-D3A5-6447-8B8E-77B8B2406C8D}"/>
              </a:ext>
            </a:extLst>
          </p:cNvPr>
          <p:cNvSpPr/>
          <p:nvPr/>
        </p:nvSpPr>
        <p:spPr>
          <a:xfrm>
            <a:off x="1280160" y="3505082"/>
            <a:ext cx="6972300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C. </a:t>
            </a:r>
            <a:r>
              <a:rPr kumimoji="1" lang="en-US" altLang="zh-CN" dirty="0"/>
              <a:t>It contains User-ID, Session-time, Session ID, Price, Product, Event</a:t>
            </a:r>
            <a:endParaRPr kumimoji="1" lang="zh-CN" altLang="en-US" dirty="0"/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A7976512-001C-8A4B-8EA9-D0D4E4D7CACF}"/>
              </a:ext>
            </a:extLst>
          </p:cNvPr>
          <p:cNvSpPr/>
          <p:nvPr/>
        </p:nvSpPr>
        <p:spPr>
          <a:xfrm>
            <a:off x="1280160" y="1634354"/>
            <a:ext cx="3554730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A. </a:t>
            </a:r>
            <a:r>
              <a:rPr lang="de-DE" altLang="zh-CN" dirty="0" err="1"/>
              <a:t>Cosmetics</a:t>
            </a:r>
            <a:r>
              <a:rPr lang="de-DE" altLang="zh-CN" dirty="0"/>
              <a:t> Online Shop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17259F3-0B7A-3747-AF07-286B99AC255C}"/>
              </a:ext>
            </a:extLst>
          </p:cNvPr>
          <p:cNvSpPr/>
          <p:nvPr/>
        </p:nvSpPr>
        <p:spPr>
          <a:xfrm>
            <a:off x="1280160" y="1108038"/>
            <a:ext cx="4389120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1732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E119F6F-9DE0-3645-8316-9EA397272986}"/>
              </a:ext>
            </a:extLst>
          </p:cNvPr>
          <p:cNvSpPr txBox="1"/>
          <p:nvPr/>
        </p:nvSpPr>
        <p:spPr>
          <a:xfrm>
            <a:off x="1172217" y="453107"/>
            <a:ext cx="51635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b="1" dirty="0">
                <a:solidFill>
                  <a:schemeClr val="accent2">
                    <a:lumMod val="75000"/>
                  </a:schemeClr>
                </a:solidFill>
              </a:rPr>
              <a:t>About Data Analyst</a:t>
            </a:r>
            <a:endParaRPr kumimoji="1" lang="zh-CN" altLang="en-US" sz="4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17259F3-0B7A-3747-AF07-286B99AC255C}"/>
              </a:ext>
            </a:extLst>
          </p:cNvPr>
          <p:cNvSpPr/>
          <p:nvPr/>
        </p:nvSpPr>
        <p:spPr>
          <a:xfrm>
            <a:off x="1268730" y="1066620"/>
            <a:ext cx="4389120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8C88B8FE-EF2C-6D4D-B2ED-2A35156D6600}"/>
              </a:ext>
            </a:extLst>
          </p:cNvPr>
          <p:cNvSpPr/>
          <p:nvPr/>
        </p:nvSpPr>
        <p:spPr>
          <a:xfrm>
            <a:off x="3594062" y="1544563"/>
            <a:ext cx="3675981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A. </a:t>
            </a:r>
            <a:r>
              <a:rPr kumimoji="1" lang="en-US" altLang="zh-CN" dirty="0"/>
              <a:t>Each user has an unique User ID</a:t>
            </a:r>
            <a:endParaRPr kumimoji="1" lang="zh-CN" altLang="en-US" dirty="0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958487F5-1E80-3447-BFA0-52B6CD00A120}"/>
              </a:ext>
            </a:extLst>
          </p:cNvPr>
          <p:cNvSpPr/>
          <p:nvPr/>
        </p:nvSpPr>
        <p:spPr>
          <a:xfrm>
            <a:off x="3594063" y="2297430"/>
            <a:ext cx="4869180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B. </a:t>
            </a:r>
            <a:r>
              <a:rPr kumimoji="1" lang="en-US" altLang="zh-CN" dirty="0"/>
              <a:t>Each order may have multiple Session IDs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6481A95-EE9F-3C4E-9BA8-99701F96C291}"/>
              </a:ext>
            </a:extLst>
          </p:cNvPr>
          <p:cNvSpPr txBox="1"/>
          <p:nvPr/>
        </p:nvSpPr>
        <p:spPr>
          <a:xfrm>
            <a:off x="1172217" y="1554314"/>
            <a:ext cx="23054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Challenges:</a:t>
            </a:r>
            <a:endParaRPr kumimoji="1" lang="zh-CN" altLang="en-US" sz="32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A1E88EA-899D-E84A-B76B-FF3D7FF6F80D}"/>
              </a:ext>
            </a:extLst>
          </p:cNvPr>
          <p:cNvSpPr txBox="1"/>
          <p:nvPr/>
        </p:nvSpPr>
        <p:spPr>
          <a:xfrm>
            <a:off x="1172217" y="3370006"/>
            <a:ext cx="2228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What I did:</a:t>
            </a:r>
            <a:endParaRPr kumimoji="1" lang="zh-CN" altLang="en-US" sz="32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874097F0-C25F-574D-B7BD-435087FF8873}"/>
              </a:ext>
            </a:extLst>
          </p:cNvPr>
          <p:cNvSpPr/>
          <p:nvPr/>
        </p:nvSpPr>
        <p:spPr>
          <a:xfrm>
            <a:off x="3594061" y="3370004"/>
            <a:ext cx="4869179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A. </a:t>
            </a:r>
            <a:r>
              <a:rPr kumimoji="1" lang="en-US" altLang="zh-CN" dirty="0"/>
              <a:t>Group the data with User ID and Session ID</a:t>
            </a:r>
            <a:endParaRPr kumimoji="1" lang="zh-CN" altLang="en-US" dirty="0"/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AAF75AA2-AC7D-8D41-A9E6-B4D3150A3AA8}"/>
              </a:ext>
            </a:extLst>
          </p:cNvPr>
          <p:cNvSpPr/>
          <p:nvPr/>
        </p:nvSpPr>
        <p:spPr>
          <a:xfrm>
            <a:off x="3594061" y="4124240"/>
            <a:ext cx="4304070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B. </a:t>
            </a:r>
            <a:r>
              <a:rPr kumimoji="1" lang="en-US" altLang="zh-CN" dirty="0"/>
              <a:t>Force on the last event of each session</a:t>
            </a:r>
            <a:endParaRPr kumimoji="1" lang="zh-CN" altLang="en-US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42F06F27-E450-2749-BB5A-04E9468A8425}"/>
              </a:ext>
            </a:extLst>
          </p:cNvPr>
          <p:cNvSpPr/>
          <p:nvPr/>
        </p:nvSpPr>
        <p:spPr>
          <a:xfrm>
            <a:off x="3594059" y="4877107"/>
            <a:ext cx="5001301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C. </a:t>
            </a:r>
            <a:r>
              <a:rPr kumimoji="1" lang="en-US" altLang="zh-CN" dirty="0"/>
              <a:t>Gathering information – 248k unique sessions</a:t>
            </a:r>
            <a:endParaRPr kumimoji="1" lang="zh-CN" altLang="en-US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532BFFD9-F29D-0446-9026-0065B28EBECF}"/>
              </a:ext>
            </a:extLst>
          </p:cNvPr>
          <p:cNvSpPr/>
          <p:nvPr/>
        </p:nvSpPr>
        <p:spPr>
          <a:xfrm>
            <a:off x="3594059" y="5626344"/>
            <a:ext cx="7515898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D. </a:t>
            </a:r>
            <a:r>
              <a:rPr kumimoji="1" lang="en-US" altLang="zh-CN" dirty="0"/>
              <a:t>Built Machine Learning Modules – Linear Regression and Classification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2948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3" grpId="0"/>
      <p:bldP spid="12" grpId="0"/>
      <p:bldP spid="13" grpId="0" animBg="1"/>
      <p:bldP spid="14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E119F6F-9DE0-3645-8316-9EA397272986}"/>
              </a:ext>
            </a:extLst>
          </p:cNvPr>
          <p:cNvSpPr txBox="1"/>
          <p:nvPr/>
        </p:nvSpPr>
        <p:spPr>
          <a:xfrm>
            <a:off x="1172217" y="453107"/>
            <a:ext cx="35012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b="1" dirty="0">
                <a:solidFill>
                  <a:schemeClr val="accent2">
                    <a:lumMod val="75000"/>
                  </a:schemeClr>
                </a:solidFill>
              </a:rPr>
              <a:t>About Result</a:t>
            </a:r>
            <a:endParaRPr kumimoji="1" lang="zh-CN" altLang="en-US" sz="4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17259F3-0B7A-3747-AF07-286B99AC255C}"/>
              </a:ext>
            </a:extLst>
          </p:cNvPr>
          <p:cNvSpPr/>
          <p:nvPr/>
        </p:nvSpPr>
        <p:spPr>
          <a:xfrm>
            <a:off x="1268730" y="1066620"/>
            <a:ext cx="4389120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E16C360-ED4A-544E-917F-8AD12BCA56DE}"/>
              </a:ext>
            </a:extLst>
          </p:cNvPr>
          <p:cNvSpPr txBox="1"/>
          <p:nvPr/>
        </p:nvSpPr>
        <p:spPr>
          <a:xfrm>
            <a:off x="156851" y="1421653"/>
            <a:ext cx="21005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Visit times VS purchase amount over the day:</a:t>
            </a:r>
            <a:endParaRPr kumimoji="1" lang="zh-CN" altLang="en-US" sz="24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883697E-0D4B-1E42-A5AA-2FE2B06BC5FD}"/>
              </a:ext>
            </a:extLst>
          </p:cNvPr>
          <p:cNvSpPr txBox="1"/>
          <p:nvPr/>
        </p:nvSpPr>
        <p:spPr>
          <a:xfrm>
            <a:off x="156851" y="4221720"/>
            <a:ext cx="21005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Visit times VS purchase amount in a month:</a:t>
            </a:r>
            <a:endParaRPr kumimoji="1" lang="zh-CN" altLang="en-US" sz="24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30AD1B3-DC06-034C-AF6C-6315A24A2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7425" y="1222549"/>
            <a:ext cx="4606287" cy="255553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9CF0A0F-3881-1140-94BA-B4F64BDF4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2146" y="1222550"/>
            <a:ext cx="4606287" cy="255553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FEB1C44-88A9-9342-8252-8DDC725A5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7425" y="3977191"/>
            <a:ext cx="4606287" cy="255553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0915F5D-7F9E-6443-B802-E24072E5EE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2146" y="3977191"/>
            <a:ext cx="4606287" cy="255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906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E119F6F-9DE0-3645-8316-9EA397272986}"/>
              </a:ext>
            </a:extLst>
          </p:cNvPr>
          <p:cNvSpPr txBox="1"/>
          <p:nvPr/>
        </p:nvSpPr>
        <p:spPr>
          <a:xfrm>
            <a:off x="1172217" y="453107"/>
            <a:ext cx="35012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b="1" dirty="0">
                <a:solidFill>
                  <a:schemeClr val="accent2">
                    <a:lumMod val="75000"/>
                  </a:schemeClr>
                </a:solidFill>
              </a:rPr>
              <a:t>About Result</a:t>
            </a:r>
            <a:endParaRPr kumimoji="1" lang="zh-CN" altLang="en-US" sz="4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17259F3-0B7A-3747-AF07-286B99AC255C}"/>
              </a:ext>
            </a:extLst>
          </p:cNvPr>
          <p:cNvSpPr/>
          <p:nvPr/>
        </p:nvSpPr>
        <p:spPr>
          <a:xfrm>
            <a:off x="1268730" y="1066620"/>
            <a:ext cx="4389120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8B10ABD-90AC-A740-8A20-96B65C97A7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730" y="2045868"/>
            <a:ext cx="10458319" cy="49896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E5EC386-D573-4D4F-A0E5-43F80C93E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730" y="3526766"/>
            <a:ext cx="10458319" cy="49896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DCA3B1D-97B2-2149-B632-246DE4566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8729" y="5007664"/>
            <a:ext cx="10458319" cy="498965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ED0FBC23-6121-E74A-93D5-1DD557D3A971}"/>
              </a:ext>
            </a:extLst>
          </p:cNvPr>
          <p:cNvSpPr txBox="1"/>
          <p:nvPr/>
        </p:nvSpPr>
        <p:spPr>
          <a:xfrm>
            <a:off x="1172217" y="1514935"/>
            <a:ext cx="34644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View vs Purchase:</a:t>
            </a:r>
            <a:endParaRPr kumimoji="1" lang="zh-CN" altLang="en-US" sz="32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F032579-52FF-174D-8203-3D3D221AD551}"/>
              </a:ext>
            </a:extLst>
          </p:cNvPr>
          <p:cNvSpPr txBox="1"/>
          <p:nvPr/>
        </p:nvSpPr>
        <p:spPr>
          <a:xfrm>
            <a:off x="1172217" y="2941991"/>
            <a:ext cx="63305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% of Revenue: Monday to Sunday</a:t>
            </a:r>
            <a:endParaRPr kumimoji="1" lang="zh-CN" altLang="en-US" sz="32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009F914-76B8-0646-A477-309CCE9E8F96}"/>
              </a:ext>
            </a:extLst>
          </p:cNvPr>
          <p:cNvSpPr txBox="1"/>
          <p:nvPr/>
        </p:nvSpPr>
        <p:spPr>
          <a:xfrm>
            <a:off x="1172217" y="4448120"/>
            <a:ext cx="89899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% of Revenue: Night/Morning/Afternoon/Night</a:t>
            </a:r>
            <a:endParaRPr kumimoji="1" lang="zh-CN" altLang="en-US" sz="32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605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E119F6F-9DE0-3645-8316-9EA397272986}"/>
              </a:ext>
            </a:extLst>
          </p:cNvPr>
          <p:cNvSpPr txBox="1"/>
          <p:nvPr/>
        </p:nvSpPr>
        <p:spPr>
          <a:xfrm>
            <a:off x="1172217" y="453107"/>
            <a:ext cx="35012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b="1" dirty="0">
                <a:solidFill>
                  <a:schemeClr val="accent2">
                    <a:lumMod val="75000"/>
                  </a:schemeClr>
                </a:solidFill>
              </a:rPr>
              <a:t>About Result</a:t>
            </a:r>
            <a:endParaRPr kumimoji="1" lang="zh-CN" altLang="en-US" sz="4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17259F3-0B7A-3747-AF07-286B99AC255C}"/>
              </a:ext>
            </a:extLst>
          </p:cNvPr>
          <p:cNvSpPr/>
          <p:nvPr/>
        </p:nvSpPr>
        <p:spPr>
          <a:xfrm>
            <a:off x="1268730" y="1066620"/>
            <a:ext cx="4389120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D0D7A9F-E989-234E-9479-5AE162F78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50" y="2175792"/>
            <a:ext cx="5610250" cy="42291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2AB88CE-42FF-5E4A-842C-68E2A0DFA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599" y="2175793"/>
            <a:ext cx="5610250" cy="42291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D6751A0-D79A-614A-A805-EFB0DFF9A43F}"/>
              </a:ext>
            </a:extLst>
          </p:cNvPr>
          <p:cNvSpPr txBox="1"/>
          <p:nvPr/>
        </p:nvSpPr>
        <p:spPr>
          <a:xfrm>
            <a:off x="394977" y="1141077"/>
            <a:ext cx="47275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Top % Purchase Amount:</a:t>
            </a:r>
            <a:endParaRPr kumimoji="1" lang="zh-CN" altLang="en-US" sz="32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883A544-9A85-A948-9D5A-41973E7A1627}"/>
              </a:ext>
            </a:extLst>
          </p:cNvPr>
          <p:cNvSpPr txBox="1"/>
          <p:nvPr/>
        </p:nvSpPr>
        <p:spPr>
          <a:xfrm>
            <a:off x="6290599" y="1141077"/>
            <a:ext cx="38443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Top % Session Time:</a:t>
            </a:r>
            <a:endParaRPr kumimoji="1" lang="zh-CN" altLang="en-US" sz="32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5F7EC11-B45B-E045-B7AC-3AE4F99FE1F0}"/>
              </a:ext>
            </a:extLst>
          </p:cNvPr>
          <p:cNvSpPr txBox="1"/>
          <p:nvPr/>
        </p:nvSpPr>
        <p:spPr>
          <a:xfrm>
            <a:off x="1734808" y="1589392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20%</a:t>
            </a:r>
            <a:endParaRPr kumimoji="1" lang="zh-CN" altLang="en-US" sz="32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1BB7A04F-F316-E148-9B34-75121292C7CD}"/>
              </a:ext>
            </a:extLst>
          </p:cNvPr>
          <p:cNvSpPr/>
          <p:nvPr/>
        </p:nvSpPr>
        <p:spPr>
          <a:xfrm>
            <a:off x="2685997" y="1713229"/>
            <a:ext cx="725163" cy="3371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3D6FA75-CE6F-894F-BD2C-9C858F5A417C}"/>
              </a:ext>
            </a:extLst>
          </p:cNvPr>
          <p:cNvSpPr txBox="1"/>
          <p:nvPr/>
        </p:nvSpPr>
        <p:spPr>
          <a:xfrm>
            <a:off x="3517246" y="1589391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53%</a:t>
            </a:r>
            <a:endParaRPr kumimoji="1" lang="zh-CN" altLang="en-US" sz="32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AAF4BA4-827E-B74E-A221-6E6FEF0202E1}"/>
              </a:ext>
            </a:extLst>
          </p:cNvPr>
          <p:cNvSpPr txBox="1"/>
          <p:nvPr/>
        </p:nvSpPr>
        <p:spPr>
          <a:xfrm>
            <a:off x="7829651" y="1589392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20%</a:t>
            </a:r>
            <a:endParaRPr kumimoji="1" lang="zh-CN" altLang="en-US" sz="32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右箭头 20">
            <a:extLst>
              <a:ext uri="{FF2B5EF4-FFF2-40B4-BE49-F238E27FC236}">
                <a16:creationId xmlns:a16="http://schemas.microsoft.com/office/drawing/2014/main" id="{3C19C665-F928-F04F-A755-58AF80791DFC}"/>
              </a:ext>
            </a:extLst>
          </p:cNvPr>
          <p:cNvSpPr/>
          <p:nvPr/>
        </p:nvSpPr>
        <p:spPr>
          <a:xfrm>
            <a:off x="8780840" y="1713229"/>
            <a:ext cx="725163" cy="3371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1982208-55EB-3740-BC3A-215EEB5C5492}"/>
              </a:ext>
            </a:extLst>
          </p:cNvPr>
          <p:cNvSpPr txBox="1"/>
          <p:nvPr/>
        </p:nvSpPr>
        <p:spPr>
          <a:xfrm>
            <a:off x="9612089" y="1589391"/>
            <a:ext cx="84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95%</a:t>
            </a:r>
            <a:endParaRPr kumimoji="1" lang="zh-CN" altLang="en-US" sz="32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左箭头 8">
            <a:extLst>
              <a:ext uri="{FF2B5EF4-FFF2-40B4-BE49-F238E27FC236}">
                <a16:creationId xmlns:a16="http://schemas.microsoft.com/office/drawing/2014/main" id="{3F8B2519-BAD0-9240-90D4-6F93C4246C36}"/>
              </a:ext>
            </a:extLst>
          </p:cNvPr>
          <p:cNvSpPr/>
          <p:nvPr/>
        </p:nvSpPr>
        <p:spPr>
          <a:xfrm>
            <a:off x="850789" y="4107462"/>
            <a:ext cx="1097280" cy="182880"/>
          </a:xfrm>
          <a:prstGeom prst="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左箭头 22">
            <a:extLst>
              <a:ext uri="{FF2B5EF4-FFF2-40B4-BE49-F238E27FC236}">
                <a16:creationId xmlns:a16="http://schemas.microsoft.com/office/drawing/2014/main" id="{4BD8A5F4-D25F-9247-A28E-BBBDC5901CBC}"/>
              </a:ext>
            </a:extLst>
          </p:cNvPr>
          <p:cNvSpPr/>
          <p:nvPr/>
        </p:nvSpPr>
        <p:spPr>
          <a:xfrm>
            <a:off x="6656566" y="2535018"/>
            <a:ext cx="1097280" cy="182880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7767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8" grpId="0"/>
      <p:bldP spid="8" grpId="0" animBg="1"/>
      <p:bldP spid="19" grpId="0"/>
      <p:bldP spid="20" grpId="0"/>
      <p:bldP spid="21" grpId="0" animBg="1"/>
      <p:bldP spid="22" grpId="0"/>
      <p:bldP spid="9" grpId="0" animBg="1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E119F6F-9DE0-3645-8316-9EA397272986}"/>
              </a:ext>
            </a:extLst>
          </p:cNvPr>
          <p:cNvSpPr txBox="1"/>
          <p:nvPr/>
        </p:nvSpPr>
        <p:spPr>
          <a:xfrm>
            <a:off x="1172217" y="453107"/>
            <a:ext cx="43540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b="1" dirty="0">
                <a:solidFill>
                  <a:schemeClr val="accent2">
                    <a:lumMod val="75000"/>
                  </a:schemeClr>
                </a:solidFill>
              </a:rPr>
              <a:t>About Summary</a:t>
            </a:r>
            <a:endParaRPr kumimoji="1" lang="zh-CN" altLang="en-US" sz="4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17259F3-0B7A-3747-AF07-286B99AC255C}"/>
              </a:ext>
            </a:extLst>
          </p:cNvPr>
          <p:cNvSpPr/>
          <p:nvPr/>
        </p:nvSpPr>
        <p:spPr>
          <a:xfrm>
            <a:off x="1268730" y="1066620"/>
            <a:ext cx="4389120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83A6D808-0360-3048-84E9-94F829711ED0}"/>
              </a:ext>
            </a:extLst>
          </p:cNvPr>
          <p:cNvSpPr/>
          <p:nvPr/>
        </p:nvSpPr>
        <p:spPr>
          <a:xfrm>
            <a:off x="1268730" y="1570191"/>
            <a:ext cx="2240280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A. </a:t>
            </a:r>
            <a:r>
              <a:rPr lang="de-DE" altLang="zh-CN" dirty="0" err="1"/>
              <a:t>Paret</a:t>
            </a:r>
            <a:r>
              <a:rPr kumimoji="1" lang="en-US" altLang="zh-CN" dirty="0" err="1"/>
              <a:t>os'</a:t>
            </a:r>
            <a:r>
              <a:rPr kumimoji="1" lang="en-US" altLang="zh-CN" dirty="0"/>
              <a:t> </a:t>
            </a:r>
            <a:r>
              <a:rPr lang="de-DE" altLang="zh-CN" dirty="0" err="1"/>
              <a:t>Principle</a:t>
            </a:r>
            <a:endParaRPr lang="de-DE" altLang="zh-CN" dirty="0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F9EF03A0-E2CC-C048-B574-E9DD2009CFB6}"/>
              </a:ext>
            </a:extLst>
          </p:cNvPr>
          <p:cNvSpPr/>
          <p:nvPr/>
        </p:nvSpPr>
        <p:spPr>
          <a:xfrm>
            <a:off x="1268730" y="2410296"/>
            <a:ext cx="4872990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B. </a:t>
            </a:r>
            <a:r>
              <a:rPr kumimoji="1" lang="en-US" altLang="zh-CN" dirty="0"/>
              <a:t>Increase revenue from top 20% customers</a:t>
            </a:r>
            <a:endParaRPr lang="de-DE" altLang="zh-CN" dirty="0"/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7A54887F-9DBD-B147-BBBA-E4C53BA51B38}"/>
              </a:ext>
            </a:extLst>
          </p:cNvPr>
          <p:cNvSpPr/>
          <p:nvPr/>
        </p:nvSpPr>
        <p:spPr>
          <a:xfrm>
            <a:off x="1268730" y="3250401"/>
            <a:ext cx="8332470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C. </a:t>
            </a:r>
            <a:r>
              <a:rPr kumimoji="1" lang="en-US" altLang="zh-CN" dirty="0"/>
              <a:t>Reduce session time from top 20% customers with more accurate search results</a:t>
            </a:r>
            <a:endParaRPr lang="de-DE" altLang="zh-CN" dirty="0"/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8E4FC4E9-C04D-924E-B192-AF845808E6E6}"/>
              </a:ext>
            </a:extLst>
          </p:cNvPr>
          <p:cNvSpPr/>
          <p:nvPr/>
        </p:nvSpPr>
        <p:spPr>
          <a:xfrm>
            <a:off x="1268730" y="4090506"/>
            <a:ext cx="2286000" cy="605790"/>
          </a:xfrm>
          <a:prstGeom prst="roundRect">
            <a:avLst/>
          </a:prstGeom>
          <a:effectLst>
            <a:glow>
              <a:schemeClr val="accent1">
                <a:alpha val="40000"/>
              </a:schemeClr>
            </a:glow>
            <a:outerShdw blurRad="76200" dist="38100" dir="2700000" sx="101000" sy="101000" algn="tl" rotWithShape="0">
              <a:prstClr val="black">
                <a:alpha val="7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b="1" dirty="0"/>
              <a:t>D. </a:t>
            </a:r>
            <a:r>
              <a:rPr kumimoji="1" lang="en-US" altLang="zh-CN" dirty="0"/>
              <a:t>Monday morning</a:t>
            </a:r>
            <a:endParaRPr lang="de-DE" altLang="zh-CN" dirty="0"/>
          </a:p>
        </p:txBody>
      </p:sp>
    </p:spTree>
    <p:extLst>
      <p:ext uri="{BB962C8B-B14F-4D97-AF65-F5344CB8AC3E}">
        <p14:creationId xmlns:p14="http://schemas.microsoft.com/office/powerpoint/2010/main" val="935841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23" grpId="0" animBg="1"/>
      <p:bldP spid="24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1434</TotalTime>
  <Words>335</Words>
  <Application>Microsoft Macintosh PowerPoint</Application>
  <PresentationFormat>宽屏</PresentationFormat>
  <Paragraphs>63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Qiqin Yang</dc:creator>
  <cp:lastModifiedBy>Qiqin Yang</cp:lastModifiedBy>
  <cp:revision>57</cp:revision>
  <dcterms:created xsi:type="dcterms:W3CDTF">2020-12-15T17:10:47Z</dcterms:created>
  <dcterms:modified xsi:type="dcterms:W3CDTF">2020-12-17T09:13:32Z</dcterms:modified>
</cp:coreProperties>
</file>

<file path=docProps/thumbnail.jpeg>
</file>